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58" r:id="rId3"/>
    <p:sldId id="259" r:id="rId4"/>
    <p:sldId id="261" r:id="rId5"/>
    <p:sldId id="260"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32" autoAdjust="0"/>
    <p:restoredTop sz="94660"/>
  </p:normalViewPr>
  <p:slideViewPr>
    <p:cSldViewPr snapToGrid="0">
      <p:cViewPr varScale="1">
        <p:scale>
          <a:sx n="114" d="100"/>
          <a:sy n="114" d="100"/>
        </p:scale>
        <p:origin x="10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FAFD0-ED57-4926-8FE4-854853B3EE77}" type="datetimeFigureOut">
              <a:rPr lang="en-US" smtClean="0"/>
              <a:t>11-Sep-18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51D57-5390-4CC2-8302-37B2A2EC68AB}" type="slidenum">
              <a:rPr lang="en-US" smtClean="0"/>
              <a:t>‹#›</a:t>
            </a:fld>
            <a:endParaRPr lang="en-US"/>
          </a:p>
        </p:txBody>
      </p:sp>
    </p:spTree>
    <p:extLst>
      <p:ext uri="{BB962C8B-B14F-4D97-AF65-F5344CB8AC3E}">
        <p14:creationId xmlns:p14="http://schemas.microsoft.com/office/powerpoint/2010/main" val="3717862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51D57-5390-4CC2-8302-37B2A2EC68AB}" type="slidenum">
              <a:rPr lang="en-US" smtClean="0"/>
              <a:t>1</a:t>
            </a:fld>
            <a:endParaRPr lang="en-US"/>
          </a:p>
        </p:txBody>
      </p:sp>
    </p:spTree>
    <p:extLst>
      <p:ext uri="{BB962C8B-B14F-4D97-AF65-F5344CB8AC3E}">
        <p14:creationId xmlns:p14="http://schemas.microsoft.com/office/powerpoint/2010/main" val="247965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914400" y="3225800"/>
            <a:ext cx="8534400" cy="1346200"/>
          </a:xfrm>
        </p:spPr>
        <p:txBody>
          <a:bodyPr>
            <a:normAutofit/>
          </a:bodyPr>
          <a:lstStyle>
            <a:lvl1pPr marL="0" indent="0" algn="l">
              <a:buNone/>
              <a:defRPr sz="3333">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a:xfrm>
            <a:off x="1016000" y="6010275"/>
            <a:ext cx="3860800" cy="365125"/>
          </a:xfrm>
        </p:spPr>
        <p:txBody>
          <a:bodyPr/>
          <a:lstStyle/>
          <a:p>
            <a:endParaRPr lang="en-US"/>
          </a:p>
        </p:txBody>
      </p:sp>
      <p:sp>
        <p:nvSpPr>
          <p:cNvPr id="6" name="Slide Number Placeholder 5"/>
          <p:cNvSpPr>
            <a:spLocks noGrp="1"/>
          </p:cNvSpPr>
          <p:nvPr>
            <p:ph type="sldNum" sz="quarter" idx="12"/>
          </p:nvPr>
        </p:nvSpPr>
        <p:spPr>
          <a:xfrm>
            <a:off x="203200" y="6010275"/>
            <a:ext cx="609600" cy="365125"/>
          </a:xfrm>
        </p:spPr>
        <p:txBody>
          <a:bodyPr/>
          <a:lstStyle/>
          <a:p>
            <a:fld id="{C9903506-58EC-404B-8653-E6A95D7114F3}" type="slidenum">
              <a:rPr lang="en-US" smtClean="0"/>
              <a:t>‹#›</a:t>
            </a:fld>
            <a:endParaRPr lang="en-US"/>
          </a:p>
        </p:txBody>
      </p:sp>
      <p:sp>
        <p:nvSpPr>
          <p:cNvPr id="7" name="Date Placeholder 3"/>
          <p:cNvSpPr>
            <a:spLocks noGrp="1"/>
          </p:cNvSpPr>
          <p:nvPr>
            <p:ph type="dt" sz="half" idx="10"/>
          </p:nvPr>
        </p:nvSpPr>
        <p:spPr>
          <a:xfrm>
            <a:off x="8534400" y="6010275"/>
            <a:ext cx="1422400" cy="365125"/>
          </a:xfrm>
        </p:spPr>
        <p:txBody>
          <a:bodyPr/>
          <a:lstStyle/>
          <a:p>
            <a:fld id="{839427C3-1F4D-4DEF-9A2C-8D231E931ABA}" type="datetime1">
              <a:rPr lang="en-US" smtClean="0"/>
              <a:t>11-Sep-18</a:t>
            </a:fld>
            <a:endParaRPr lang="en-US"/>
          </a:p>
        </p:txBody>
      </p:sp>
    </p:spTree>
    <p:extLst>
      <p:ext uri="{BB962C8B-B14F-4D97-AF65-F5344CB8AC3E}">
        <p14:creationId xmlns:p14="http://schemas.microsoft.com/office/powerpoint/2010/main" val="143184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ECB136C5-FB72-4CE5-BF04-AABFB1909571}" type="datetime1">
              <a:rPr lang="en-US" smtClean="0"/>
              <a:t>11-Sep-18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4293181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70060A-7A10-4D40-8CAC-5B7E343E3AB3}" type="datetime1">
              <a:rPr lang="en-US" smtClean="0"/>
              <a:t>11-Sep-18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2112325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5433498-8041-400E-800F-516D91FDB029}" type="datetime1">
              <a:rPr lang="en-US" smtClean="0"/>
              <a:t>11-Sep-18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112882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715A2D-E65B-47A3-AFD0-9F78F8FC1349}" type="datetime1">
              <a:rPr lang="en-US" smtClean="0"/>
              <a:t>11-Sep-18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827247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D7CB08-D5A2-4CE9-9FCA-1FAB15AE9012}" type="datetime1">
              <a:rPr lang="en-US" smtClean="0"/>
              <a:t>11-Sep-18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59112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193800"/>
            <a:ext cx="10972800" cy="4775200"/>
          </a:xfrm>
        </p:spPr>
        <p:txBody>
          <a:bodyPr/>
          <a:lstStyle>
            <a:lvl1pPr>
              <a:defRPr sz="2800">
                <a:solidFill>
                  <a:srgbClr val="4F5153"/>
                </a:solidFill>
              </a:defRPr>
            </a:lvl1pPr>
            <a:lvl2pPr>
              <a:defRPr sz="2600">
                <a:solidFill>
                  <a:schemeClr val="accent1"/>
                </a:solidFill>
              </a:defRPr>
            </a:lvl2pPr>
            <a:lvl3pPr>
              <a:defRPr sz="2000">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A3E07BEC-C2F7-4184-951E-9AFF704887D5}" type="datetime1">
              <a:rPr lang="en-US" smtClean="0"/>
              <a:t>11-Sep-18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279152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op fig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91127" y="4851400"/>
            <a:ext cx="10972800" cy="1158875"/>
          </a:xfrm>
        </p:spPr>
        <p:txBody>
          <a:bodyPr/>
          <a:lstStyle>
            <a:lvl1pPr>
              <a:defRPr sz="2667">
                <a:solidFill>
                  <a:srgbClr val="4F5153"/>
                </a:solidFill>
              </a:defRPr>
            </a:lvl1pPr>
            <a:lvl2pPr>
              <a:defRPr sz="2267">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14073B5-447A-4543-A5A9-FD832F5FFC0B}" type="datetime1">
              <a:rPr lang="en-US" smtClean="0"/>
              <a:t>11-Sep-18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771720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Right fig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91128" y="1193800"/>
            <a:ext cx="4895273" cy="4816475"/>
          </a:xfrm>
        </p:spPr>
        <p:txBody>
          <a:bodyPr/>
          <a:lstStyle>
            <a:lvl1pPr>
              <a:defRPr sz="2667">
                <a:solidFill>
                  <a:srgbClr val="4F5153"/>
                </a:solidFill>
              </a:defRPr>
            </a:lvl1pPr>
            <a:lvl2pPr>
              <a:defRPr sz="2267">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780EBB5-B5C0-4F1E-B124-8AA4633AB5E6}" type="datetime1">
              <a:rPr lang="en-US" smtClean="0"/>
              <a:t>11-Sep-18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1142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buFont typeface="+mj-lt"/>
              <a:buAutoNum type="arabicPeriod"/>
              <a:defRPr sz="1867">
                <a:solidFill>
                  <a:srgbClr val="4F5153"/>
                </a:solidFill>
              </a:defRPr>
            </a:lvl1pPr>
            <a:lvl2pPr>
              <a:defRPr sz="3200">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p>
            <a:fld id="{7A36FD73-E302-4ECB-93AF-FE93F6295655}" type="datetime1">
              <a:rPr lang="en-US" smtClean="0"/>
              <a:t>11-Sep-18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65188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BEFD76A-B396-4E38-8A0B-009D6D94E8A4}" type="datetime1">
              <a:rPr lang="en-US" smtClean="0"/>
              <a:t>11-Sep-18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57859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208978"/>
            <a:ext cx="5384800" cy="4658423"/>
          </a:xfrm>
        </p:spPr>
        <p:txBody>
          <a:bodyPr/>
          <a:lstStyle>
            <a:lvl1pPr>
              <a:defRPr sz="2667"/>
            </a:lvl1pPr>
            <a:lvl2pPr>
              <a:defRPr sz="2267"/>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97600" y="1193800"/>
            <a:ext cx="5384800" cy="4673600"/>
          </a:xfrm>
        </p:spPr>
        <p:txBody>
          <a:bodyPr/>
          <a:lstStyle>
            <a:lvl1pPr>
              <a:defRPr sz="2667"/>
            </a:lvl1pPr>
            <a:lvl2pPr>
              <a:defRPr sz="2267"/>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lvl1pPr>
          </a:lstStyle>
          <a:p>
            <a:fld id="{17997B77-FB72-411B-BE33-EC39CF8D42E6}" type="datetime1">
              <a:rPr lang="en-US" smtClean="0"/>
              <a:t>11-Sep-18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34173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092200"/>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1764475"/>
            <a:ext cx="5386917" cy="4204525"/>
          </a:xfrm>
        </p:spPr>
        <p:txBody>
          <a:bodyPr/>
          <a:lstStyle>
            <a:lvl1pPr>
              <a:defRPr sz="2667"/>
            </a:lvl1pPr>
            <a:lvl2pPr>
              <a:defRPr sz="22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6193372" y="1111663"/>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1795049"/>
            <a:ext cx="5389033" cy="4173951"/>
          </a:xfrm>
        </p:spPr>
        <p:txBody>
          <a:bodyPr/>
          <a:lstStyle>
            <a:lvl1pPr>
              <a:defRPr sz="2667"/>
            </a:lvl1pPr>
            <a:lvl2pPr>
              <a:defRPr sz="22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p:txBody>
      </p:sp>
      <p:sp>
        <p:nvSpPr>
          <p:cNvPr id="7" name="Date Placeholder 6"/>
          <p:cNvSpPr>
            <a:spLocks noGrp="1"/>
          </p:cNvSpPr>
          <p:nvPr>
            <p:ph type="dt" sz="half" idx="10"/>
          </p:nvPr>
        </p:nvSpPr>
        <p:spPr/>
        <p:txBody>
          <a:bodyPr/>
          <a:lstStyle>
            <a:lvl1pPr>
              <a:defRPr/>
            </a:lvl1pPr>
          </a:lstStyle>
          <a:p>
            <a:fld id="{619C73B9-EA1F-417A-868A-C9FD146C6C44}" type="datetime1">
              <a:rPr lang="en-US" smtClean="0"/>
              <a:t>11-Sep-18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1752360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7B76A97C-51D3-4D1F-B59D-A39CE8470CF4}" type="datetime1">
              <a:rPr lang="en-US" smtClean="0"/>
              <a:t>11-Sep-18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241052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8175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93801"/>
            <a:ext cx="10972800" cy="4368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34400" y="6010275"/>
            <a:ext cx="14224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9371520-325C-4A20-860D-98BE375FE2B6}" type="datetime1">
              <a:rPr lang="en-US" smtClean="0"/>
              <a:t>11-Sep-18</a:t>
            </a:fld>
            <a:endParaRPr lang="en-US"/>
          </a:p>
        </p:txBody>
      </p:sp>
      <p:sp>
        <p:nvSpPr>
          <p:cNvPr id="5" name="Footer Placeholder 4"/>
          <p:cNvSpPr>
            <a:spLocks noGrp="1"/>
          </p:cNvSpPr>
          <p:nvPr>
            <p:ph type="ftr" sz="quarter" idx="3"/>
          </p:nvPr>
        </p:nvSpPr>
        <p:spPr>
          <a:xfrm>
            <a:off x="1016000" y="6010275"/>
            <a:ext cx="3860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4800" y="6010275"/>
            <a:ext cx="609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9903506-58EC-404B-8653-E6A95D7114F3}" type="slidenum">
              <a:rPr lang="en-US" smtClean="0"/>
              <a:t>‹#›</a:t>
            </a:fld>
            <a:endParaRPr lang="en-US"/>
          </a:p>
        </p:txBody>
      </p:sp>
    </p:spTree>
    <p:extLst>
      <p:ext uri="{BB962C8B-B14F-4D97-AF65-F5344CB8AC3E}">
        <p14:creationId xmlns:p14="http://schemas.microsoft.com/office/powerpoint/2010/main" val="807543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p:txStyles>
    <p:titleStyle>
      <a:lvl1pPr algn="l" defTabSz="1219170" rtl="0" eaLnBrk="1" latinLnBrk="0" hangingPunct="1">
        <a:spcBef>
          <a:spcPct val="0"/>
        </a:spcBef>
        <a:buNone/>
        <a:defRPr sz="4267" kern="1200">
          <a:solidFill>
            <a:srgbClr val="007E7B"/>
          </a:solidFill>
          <a:latin typeface="Myriad Pro Light" pitchFamily="34" charset="0"/>
          <a:ea typeface="+mj-ea"/>
          <a:cs typeface="+mj-cs"/>
        </a:defRPr>
      </a:lvl1pPr>
    </p:titleStyle>
    <p:bodyStyle>
      <a:lvl1pPr marL="457189" indent="-457189" algn="l" defTabSz="1219170" rtl="0" eaLnBrk="1" latinLnBrk="0" hangingPunct="1">
        <a:spcBef>
          <a:spcPct val="20000"/>
        </a:spcBef>
        <a:buClr>
          <a:srgbClr val="007E7B"/>
        </a:buClr>
        <a:buFont typeface="Wingdings" pitchFamily="2" charset="2"/>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Clr>
          <a:srgbClr val="007E7B"/>
        </a:buClr>
        <a:buFont typeface="Wingdings" pitchFamily="2" charset="2"/>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Clr>
          <a:srgbClr val="007E7B"/>
        </a:buClr>
        <a:buFont typeface="Wingdings" pitchFamily="2" charset="2"/>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Clr>
          <a:srgbClr val="007E7B"/>
        </a:buClr>
        <a:buFont typeface="Wingdings" pitchFamily="2" charset="2"/>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Clr>
          <a:srgbClr val="007E7B"/>
        </a:buClr>
        <a:buFont typeface="Wingdings" pitchFamily="2" charset="2"/>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04" y="2786062"/>
            <a:ext cx="11325225" cy="1285876"/>
          </a:xfrm>
        </p:spPr>
        <p:txBody>
          <a:bodyPr>
            <a:normAutofit/>
          </a:bodyPr>
          <a:lstStyle/>
          <a:p>
            <a:pPr algn="ctr"/>
            <a:r>
              <a:rPr lang="en-US" sz="4000" err="1"/>
              <a:t>Báo</a:t>
            </a:r>
            <a:r>
              <a:rPr lang="en-US" sz="4000"/>
              <a:t> </a:t>
            </a:r>
            <a:r>
              <a:rPr lang="en-US" sz="4000" err="1"/>
              <a:t>cáo</a:t>
            </a:r>
            <a:r>
              <a:rPr lang="en-US" sz="4000"/>
              <a:t> </a:t>
            </a:r>
            <a:r>
              <a:rPr lang="en-US" sz="4000" err="1"/>
              <a:t>tháng</a:t>
            </a:r>
            <a:r>
              <a:rPr lang="en-US" sz="4000"/>
              <a:t> 8</a:t>
            </a:r>
          </a:p>
        </p:txBody>
      </p:sp>
      <p:sp>
        <p:nvSpPr>
          <p:cNvPr id="3" name="Subtitle 2"/>
          <p:cNvSpPr>
            <a:spLocks noGrp="1"/>
          </p:cNvSpPr>
          <p:nvPr>
            <p:ph type="subTitle" idx="1"/>
          </p:nvPr>
        </p:nvSpPr>
        <p:spPr>
          <a:xfrm>
            <a:off x="1716816" y="4071938"/>
            <a:ext cx="9144000" cy="618309"/>
          </a:xfrm>
        </p:spPr>
        <p:txBody>
          <a:bodyPr>
            <a:normAutofit/>
          </a:bodyPr>
          <a:lstStyle/>
          <a:p>
            <a:pPr algn="ctr"/>
            <a:r>
              <a:rPr lang="en-US" sz="1800" err="1">
                <a:solidFill>
                  <a:schemeClr val="tx1"/>
                </a:solidFill>
              </a:rPr>
              <a:t>anhnhv</a:t>
            </a:r>
            <a:endParaRPr lang="en-US" sz="1800">
              <a:solidFill>
                <a:schemeClr val="tx1"/>
              </a:solidFill>
            </a:endParaRPr>
          </a:p>
        </p:txBody>
      </p:sp>
      <p:sp>
        <p:nvSpPr>
          <p:cNvPr id="4" name="Date Placeholder 3"/>
          <p:cNvSpPr>
            <a:spLocks noGrp="1"/>
          </p:cNvSpPr>
          <p:nvPr>
            <p:ph type="dt" sz="half" idx="10"/>
          </p:nvPr>
        </p:nvSpPr>
        <p:spPr/>
        <p:txBody>
          <a:bodyPr/>
          <a:lstStyle/>
          <a:p>
            <a:fld id="{7D8832FB-7F16-4854-96AB-B5577E82ED9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1</a:t>
            </a:fld>
            <a:endParaRPr lang="en-US"/>
          </a:p>
        </p:txBody>
      </p:sp>
    </p:spTree>
    <p:extLst>
      <p:ext uri="{BB962C8B-B14F-4D97-AF65-F5344CB8AC3E}">
        <p14:creationId xmlns:p14="http://schemas.microsoft.com/office/powerpoint/2010/main" val="197615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F284-0ABB-4742-8158-09FEE24D0DC8}"/>
              </a:ext>
            </a:extLst>
          </p:cNvPr>
          <p:cNvSpPr>
            <a:spLocks noGrp="1"/>
          </p:cNvSpPr>
          <p:nvPr>
            <p:ph type="title"/>
          </p:nvPr>
        </p:nvSpPr>
        <p:spPr/>
        <p:txBody>
          <a:bodyPr/>
          <a:lstStyle/>
          <a:p>
            <a:pPr algn="ctr"/>
            <a:r>
              <a:rPr lang="en-US"/>
              <a:t>Mini-batch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8BFB9-9A93-4A14-983A-6F0480CE5880}"/>
                  </a:ext>
                </a:extLst>
              </p:cNvPr>
              <p:cNvSpPr>
                <a:spLocks noGrp="1"/>
              </p:cNvSpPr>
              <p:nvPr>
                <p:ph idx="1"/>
              </p:nvPr>
            </p:nvSpPr>
            <p:spPr/>
            <p:txBody>
              <a:bodyPr/>
              <a:lstStyle/>
              <a:p>
                <a:r>
                  <a:rPr lang="en-US">
                    <a:solidFill>
                      <a:schemeClr val="tx1"/>
                    </a:solidFill>
                  </a:rPr>
                  <a:t>Mỗi lần cập nhật, lấy ra một mini-batch gồm n (1&lt;n&lt;N) điểm dữ liệu để tính toán đạo hàm rồi cập nhật</a:t>
                </a:r>
              </a:p>
              <a:p>
                <a:pPr marL="0" indent="0">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𝜃</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𝜃</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𝜂</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sub>
                          </m:sSub>
                        </m:e>
                      </m:d>
                    </m:oMath>
                  </m:oMathPara>
                </a14:m>
                <a:endParaRPr lang="en-US"/>
              </a:p>
              <a:p>
                <a:r>
                  <a:rPr lang="en-US">
                    <a:solidFill>
                      <a:schemeClr val="tx1"/>
                    </a:solidFill>
                  </a:rPr>
                  <a:t>Mỗi epoch bắt đầu bằng việc xáo trộn ngẫu nhiên dữ liệu rồi chia toàn bộ dữ liệu thành các mini-batch có n điểm dữ liệu và lấy ra 1 mini-batch</a:t>
                </a:r>
              </a:p>
              <a:p>
                <a:pPr marL="0" indent="0">
                  <a:buNone/>
                </a:pPr>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EBB8BFB9-9A93-4A14-983A-6F0480CE5880}"/>
                  </a:ext>
                </a:extLst>
              </p:cNvPr>
              <p:cNvSpPr>
                <a:spLocks noGrp="1" noRot="1" noChangeAspect="1" noMove="1" noResize="1" noEditPoints="1" noAdjustHandles="1" noChangeArrowheads="1" noChangeShapeType="1" noTextEdit="1"/>
              </p:cNvSpPr>
              <p:nvPr>
                <p:ph idx="1"/>
              </p:nvPr>
            </p:nvSpPr>
            <p:spPr>
              <a:blipFill>
                <a:blip r:embed="rId2"/>
                <a:stretch>
                  <a:fillRect l="-944" t="-1405" r="-1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7D5D9B-1147-400B-9006-399DB90C0F52}"/>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49B9CF3A-BE47-4A02-8FE7-C258CB54EAA3}"/>
              </a:ext>
            </a:extLst>
          </p:cNvPr>
          <p:cNvSpPr>
            <a:spLocks noGrp="1"/>
          </p:cNvSpPr>
          <p:nvPr>
            <p:ph type="sldNum" sz="quarter" idx="12"/>
          </p:nvPr>
        </p:nvSpPr>
        <p:spPr/>
        <p:txBody>
          <a:bodyPr/>
          <a:lstStyle/>
          <a:p>
            <a:fld id="{C9903506-58EC-404B-8653-E6A95D7114F3}" type="slidenum">
              <a:rPr lang="en-US" smtClean="0"/>
              <a:t>10</a:t>
            </a:fld>
            <a:endParaRPr lang="en-US"/>
          </a:p>
        </p:txBody>
      </p:sp>
    </p:spTree>
    <p:extLst>
      <p:ext uri="{BB962C8B-B14F-4D97-AF65-F5344CB8AC3E}">
        <p14:creationId xmlns:p14="http://schemas.microsoft.com/office/powerpoint/2010/main" val="49689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8462-026A-4F0F-9942-5145C0020D34}"/>
              </a:ext>
            </a:extLst>
          </p:cNvPr>
          <p:cNvSpPr>
            <a:spLocks noGrp="1"/>
          </p:cNvSpPr>
          <p:nvPr>
            <p:ph type="title"/>
          </p:nvPr>
        </p:nvSpPr>
        <p:spPr/>
        <p:txBody>
          <a:bodyPr/>
          <a:lstStyle/>
          <a:p>
            <a:pPr algn="ctr"/>
            <a:r>
              <a:rPr lang="en-US"/>
              <a:t>Momentum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DEEADC-7B14-4981-84A5-02FC65687CF6}"/>
                  </a:ext>
                </a:extLst>
              </p:cNvPr>
              <p:cNvSpPr>
                <a:spLocks noGrp="1"/>
              </p:cNvSpPr>
              <p:nvPr>
                <p:ph idx="1"/>
              </p:nvPr>
            </p:nvSpPr>
            <p:spPr/>
            <p:txBody>
              <a:bodyPr/>
              <a:lstStyle/>
              <a:p>
                <a:r>
                  <a:rPr lang="en-US">
                    <a:solidFill>
                      <a:schemeClr val="tx1"/>
                    </a:solidFill>
                  </a:rPr>
                  <a:t>Nhược điểm của GD là nó rất dễ bị mắc kẹt ở điểm </a:t>
                </a:r>
                <a:r>
                  <a:rPr lang="en-US" i="1">
                    <a:solidFill>
                      <a:schemeClr val="tx1"/>
                    </a:solidFill>
                  </a:rPr>
                  <a:t>local minimum</a:t>
                </a:r>
              </a:p>
              <a:p>
                <a:r>
                  <a:rPr lang="en-US">
                    <a:solidFill>
                      <a:schemeClr val="tx1"/>
                    </a:solidFill>
                  </a:rPr>
                  <a:t>Gọi lượng thay đổi để cập nhật vị trí mới tại thời điểm t là </a:t>
                </a:r>
                <a:r>
                  <a:rPr lang="en-US" i="1">
                    <a:solidFill>
                      <a:schemeClr val="tx1"/>
                    </a:solidFill>
                  </a:rPr>
                  <a:t>v</a:t>
                </a:r>
                <a:r>
                  <a:rPr lang="en-US" i="1" baseline="-25000">
                    <a:solidFill>
                      <a:schemeClr val="tx1"/>
                    </a:solidFill>
                  </a:rPr>
                  <a:t>t</a:t>
                </a:r>
                <a:r>
                  <a:rPr lang="en-US" i="1">
                    <a:solidFill>
                      <a:schemeClr val="tx1"/>
                    </a:solidFill>
                  </a:rPr>
                  <a:t>. </a:t>
                </a:r>
                <a:r>
                  <a:rPr lang="en-US">
                    <a:solidFill>
                      <a:schemeClr val="tx1"/>
                    </a:solidFill>
                  </a:rPr>
                  <a:t>Momentum tính </a:t>
                </a:r>
                <a:r>
                  <a:rPr lang="en-US" i="1">
                    <a:solidFill>
                      <a:schemeClr val="tx1"/>
                    </a:solidFill>
                  </a:rPr>
                  <a:t>v</a:t>
                </a:r>
                <a:r>
                  <a:rPr lang="en-US" i="1" baseline="-25000">
                    <a:solidFill>
                      <a:schemeClr val="tx1"/>
                    </a:solidFill>
                  </a:rPr>
                  <a:t>t</a:t>
                </a:r>
                <a:r>
                  <a:rPr lang="en-US">
                    <a:solidFill>
                      <a:schemeClr val="tx1"/>
                    </a:solidFill>
                  </a:rPr>
                  <a:t> sao cho nó vừa mang thông tin của độ dốc (đạo hàm), vừa mang thông tin của đà (vận tốc </a:t>
                </a:r>
                <a:r>
                  <a:rPr lang="en-US" i="1">
                    <a:solidFill>
                      <a:schemeClr val="tx1"/>
                    </a:solidFill>
                  </a:rPr>
                  <a:t>v</a:t>
                </a:r>
                <a:r>
                  <a:rPr lang="en-US" i="1" baseline="-25000">
                    <a:solidFill>
                      <a:schemeClr val="tx1"/>
                    </a:solidFill>
                  </a:rPr>
                  <a:t>t-1</a:t>
                </a:r>
                <a:r>
                  <a:rPr lang="en-US" baseline="-25000">
                    <a:solidFill>
                      <a:schemeClr val="tx1"/>
                    </a:solidFill>
                  </a:rPr>
                  <a:t> </a:t>
                </a:r>
                <a:r>
                  <a:rPr lang="en-US">
                    <a:solidFill>
                      <a:schemeClr val="tx1"/>
                    </a:solidFill>
                  </a:rPr>
                  <a:t>trước đó):</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=0</m:t>
                      </m:r>
                    </m:oMath>
                  </m:oMathPara>
                </a14:m>
                <a:endParaRPr lang="en-US">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𝜃</m:t>
                          </m:r>
                        </m:e>
                      </m:d>
                    </m:oMath>
                  </m:oMathPara>
                </a14:m>
                <a:endParaRPr lang="en-US">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oMath>
                  </m:oMathPara>
                </a14:m>
                <a:endParaRPr lang="en-US"/>
              </a:p>
              <a:p>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F0DEEADC-7B14-4981-84A5-02FC65687CF6}"/>
                  </a:ext>
                </a:extLst>
              </p:cNvPr>
              <p:cNvSpPr>
                <a:spLocks noGrp="1" noRot="1" noChangeAspect="1" noMove="1" noResize="1" noEditPoints="1" noAdjustHandles="1" noChangeArrowheads="1" noChangeShapeType="1" noTextEdit="1"/>
              </p:cNvSpPr>
              <p:nvPr>
                <p:ph idx="1"/>
              </p:nvPr>
            </p:nvSpPr>
            <p:spPr>
              <a:blipFill>
                <a:blip r:embed="rId2"/>
                <a:stretch>
                  <a:fillRect l="-944" t="-14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787A383-AC1D-4364-B0DE-704F266DD012}"/>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A097F208-984E-4889-B11B-02B12142638C}"/>
              </a:ext>
            </a:extLst>
          </p:cNvPr>
          <p:cNvSpPr>
            <a:spLocks noGrp="1"/>
          </p:cNvSpPr>
          <p:nvPr>
            <p:ph type="sldNum" sz="quarter" idx="12"/>
          </p:nvPr>
        </p:nvSpPr>
        <p:spPr/>
        <p:txBody>
          <a:bodyPr/>
          <a:lstStyle/>
          <a:p>
            <a:fld id="{C9903506-58EC-404B-8653-E6A95D7114F3}" type="slidenum">
              <a:rPr lang="en-US" smtClean="0"/>
              <a:t>11</a:t>
            </a:fld>
            <a:endParaRPr lang="en-US"/>
          </a:p>
        </p:txBody>
      </p:sp>
    </p:spTree>
    <p:extLst>
      <p:ext uri="{BB962C8B-B14F-4D97-AF65-F5344CB8AC3E}">
        <p14:creationId xmlns:p14="http://schemas.microsoft.com/office/powerpoint/2010/main" val="121873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903F-5646-4E7D-AAFB-D92E1A66412E}"/>
              </a:ext>
            </a:extLst>
          </p:cNvPr>
          <p:cNvSpPr>
            <a:spLocks noGrp="1"/>
          </p:cNvSpPr>
          <p:nvPr>
            <p:ph type="title"/>
          </p:nvPr>
        </p:nvSpPr>
        <p:spPr/>
        <p:txBody>
          <a:bodyPr/>
          <a:lstStyle/>
          <a:p>
            <a:pPr algn="ctr"/>
            <a:r>
              <a:rPr lang="en-US"/>
              <a:t>Nesterov accelerated gradient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515FE3-2816-4B0A-8E68-C574991004B2}"/>
                  </a:ext>
                </a:extLst>
              </p:cNvPr>
              <p:cNvSpPr>
                <a:spLocks noGrp="1"/>
              </p:cNvSpPr>
              <p:nvPr>
                <p:ph idx="1"/>
              </p:nvPr>
            </p:nvSpPr>
            <p:spPr/>
            <p:txBody>
              <a:bodyPr/>
              <a:lstStyle/>
              <a:p>
                <a:r>
                  <a:rPr lang="en-US">
                    <a:solidFill>
                      <a:schemeClr val="tx1"/>
                    </a:solidFill>
                  </a:rPr>
                  <a:t>Momentum giúp hòn bi vượt qua được điểm locaminimum, tuy nhiên: Khi tới gần đích, momemtum vẫn mất khá nhiều thời gian trước khi dừng lại vì có đà</a:t>
                </a:r>
              </a:p>
              <a:p>
                <a:r>
                  <a:rPr lang="en-US" b="1">
                    <a:solidFill>
                      <a:schemeClr val="tx1"/>
                    </a:solidFill>
                  </a:rPr>
                  <a:t>Ý tưởng chính: </a:t>
                </a:r>
                <a:r>
                  <a:rPr lang="en-US">
                    <a:solidFill>
                      <a:schemeClr val="tx1"/>
                    </a:solidFill>
                  </a:rPr>
                  <a:t>dự đoán hướng đi trong tương lai, tức nhìn trước một bước. Thay vì sử dụng gradient của điểm hiện tại, NAG sử dụng gradient của điểm tiếp theo</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oMath>
                  </m:oMathPara>
                </a14:m>
                <a:endParaRPr lang="en-US"/>
              </a:p>
              <a:p>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8A515FE3-2816-4B0A-8E68-C574991004B2}"/>
                  </a:ext>
                </a:extLst>
              </p:cNvPr>
              <p:cNvSpPr>
                <a:spLocks noGrp="1" noRot="1" noChangeAspect="1" noMove="1" noResize="1" noEditPoints="1" noAdjustHandles="1" noChangeArrowheads="1" noChangeShapeType="1" noTextEdit="1"/>
              </p:cNvSpPr>
              <p:nvPr>
                <p:ph idx="1"/>
              </p:nvPr>
            </p:nvSpPr>
            <p:spPr>
              <a:blipFill>
                <a:blip r:embed="rId2"/>
                <a:stretch>
                  <a:fillRect l="-944" t="-1405" r="-11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7FFFD72-7729-4730-9D43-B97EC216ACE0}"/>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A735F12B-A139-4A18-9133-2FA4C3A60DD6}"/>
              </a:ext>
            </a:extLst>
          </p:cNvPr>
          <p:cNvSpPr>
            <a:spLocks noGrp="1"/>
          </p:cNvSpPr>
          <p:nvPr>
            <p:ph type="sldNum" sz="quarter" idx="12"/>
          </p:nvPr>
        </p:nvSpPr>
        <p:spPr/>
        <p:txBody>
          <a:bodyPr/>
          <a:lstStyle/>
          <a:p>
            <a:fld id="{C9903506-58EC-404B-8653-E6A95D7114F3}" type="slidenum">
              <a:rPr lang="en-US" smtClean="0"/>
              <a:t>12</a:t>
            </a:fld>
            <a:endParaRPr lang="en-US"/>
          </a:p>
        </p:txBody>
      </p:sp>
    </p:spTree>
    <p:extLst>
      <p:ext uri="{BB962C8B-B14F-4D97-AF65-F5344CB8AC3E}">
        <p14:creationId xmlns:p14="http://schemas.microsoft.com/office/powerpoint/2010/main" val="1729875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3283-8D6F-4317-A8EB-44D4C49C3DD7}"/>
              </a:ext>
            </a:extLst>
          </p:cNvPr>
          <p:cNvSpPr>
            <a:spLocks noGrp="1"/>
          </p:cNvSpPr>
          <p:nvPr>
            <p:ph type="title"/>
          </p:nvPr>
        </p:nvSpPr>
        <p:spPr/>
        <p:txBody>
          <a:bodyPr/>
          <a:lstStyle/>
          <a:p>
            <a:pPr algn="ctr"/>
            <a:r>
              <a:rPr lang="en-US"/>
              <a:t>So sánh Momentum và NAG</a:t>
            </a:r>
          </a:p>
        </p:txBody>
      </p:sp>
      <p:sp>
        <p:nvSpPr>
          <p:cNvPr id="4" name="Date Placeholder 3">
            <a:extLst>
              <a:ext uri="{FF2B5EF4-FFF2-40B4-BE49-F238E27FC236}">
                <a16:creationId xmlns:a16="http://schemas.microsoft.com/office/drawing/2014/main" id="{1E00ECCD-B578-4550-91A8-A608F67C89EF}"/>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33B788BE-7F95-40EF-A50E-9C8ABDD90EB6}"/>
              </a:ext>
            </a:extLst>
          </p:cNvPr>
          <p:cNvSpPr>
            <a:spLocks noGrp="1"/>
          </p:cNvSpPr>
          <p:nvPr>
            <p:ph type="sldNum" sz="quarter" idx="12"/>
          </p:nvPr>
        </p:nvSpPr>
        <p:spPr/>
        <p:txBody>
          <a:bodyPr/>
          <a:lstStyle/>
          <a:p>
            <a:fld id="{C9903506-58EC-404B-8653-E6A95D7114F3}" type="slidenum">
              <a:rPr lang="en-US" smtClean="0"/>
              <a:t>13</a:t>
            </a:fld>
            <a:endParaRPr lang="en-US"/>
          </a:p>
        </p:txBody>
      </p:sp>
      <p:pic>
        <p:nvPicPr>
          <p:cNvPr id="6" name="Content Placeholder 5" descr="https://machinelearningcoban.com/assets/GD/nesterov.jpeg">
            <a:extLst>
              <a:ext uri="{FF2B5EF4-FFF2-40B4-BE49-F238E27FC236}">
                <a16:creationId xmlns:a16="http://schemas.microsoft.com/office/drawing/2014/main" id="{9DE5042B-7613-4405-94EA-339AEE70B4C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2371725"/>
            <a:ext cx="7620000" cy="2419350"/>
          </a:xfrm>
          <a:prstGeom prst="rect">
            <a:avLst/>
          </a:prstGeom>
          <a:noFill/>
          <a:ln>
            <a:noFill/>
          </a:ln>
        </p:spPr>
      </p:pic>
      <p:sp>
        <p:nvSpPr>
          <p:cNvPr id="7" name="Rectangle 6">
            <a:extLst>
              <a:ext uri="{FF2B5EF4-FFF2-40B4-BE49-F238E27FC236}">
                <a16:creationId xmlns:a16="http://schemas.microsoft.com/office/drawing/2014/main" id="{1B9EFEA6-2F0E-4FB5-8D5F-6653017ED8C3}"/>
              </a:ext>
            </a:extLst>
          </p:cNvPr>
          <p:cNvSpPr/>
          <p:nvPr/>
        </p:nvSpPr>
        <p:spPr>
          <a:xfrm>
            <a:off x="3048000" y="4963664"/>
            <a:ext cx="6096000" cy="646331"/>
          </a:xfrm>
          <a:prstGeom prst="rect">
            <a:avLst/>
          </a:prstGeom>
        </p:spPr>
        <p:txBody>
          <a:bodyPr>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Hình 2. Ý tưởng của Momentum và </a:t>
            </a:r>
            <a:r>
              <a:rPr lang="en-US" i="1">
                <a:latin typeface="Times New Roman" panose="02020603050405020304" pitchFamily="18" charset="0"/>
                <a:ea typeface="Times New Roman" panose="02020603050405020304" pitchFamily="18" charset="0"/>
                <a:cs typeface="Times New Roman" panose="02020603050405020304" pitchFamily="18" charset="0"/>
              </a:rPr>
              <a:t>Nesterov accelerated gradient</a:t>
            </a:r>
            <a:endParaRPr lang="en-US" i="1">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3573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8CDA-3CCE-454F-B8EC-2402A0DAA30C}"/>
              </a:ext>
            </a:extLst>
          </p:cNvPr>
          <p:cNvSpPr>
            <a:spLocks noGrp="1"/>
          </p:cNvSpPr>
          <p:nvPr>
            <p:ph type="title"/>
          </p:nvPr>
        </p:nvSpPr>
        <p:spPr/>
        <p:txBody>
          <a:bodyPr/>
          <a:lstStyle/>
          <a:p>
            <a:pPr algn="ctr"/>
            <a:r>
              <a:rPr lang="en-US"/>
              <a:t>So sánh Momentum và NAG</a:t>
            </a:r>
          </a:p>
        </p:txBody>
      </p:sp>
      <p:sp>
        <p:nvSpPr>
          <p:cNvPr id="4" name="Date Placeholder 3">
            <a:extLst>
              <a:ext uri="{FF2B5EF4-FFF2-40B4-BE49-F238E27FC236}">
                <a16:creationId xmlns:a16="http://schemas.microsoft.com/office/drawing/2014/main" id="{3E74389E-9C12-4563-BE3C-5B67B90DF246}"/>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C42BC413-38E9-4B6E-8267-7119D958E497}"/>
              </a:ext>
            </a:extLst>
          </p:cNvPr>
          <p:cNvSpPr>
            <a:spLocks noGrp="1"/>
          </p:cNvSpPr>
          <p:nvPr>
            <p:ph type="sldNum" sz="quarter" idx="12"/>
          </p:nvPr>
        </p:nvSpPr>
        <p:spPr/>
        <p:txBody>
          <a:bodyPr/>
          <a:lstStyle/>
          <a:p>
            <a:fld id="{C9903506-58EC-404B-8653-E6A95D7114F3}" type="slidenum">
              <a:rPr lang="en-US" smtClean="0"/>
              <a:t>14</a:t>
            </a:fld>
            <a:endParaRPr lang="en-US"/>
          </a:p>
        </p:txBody>
      </p:sp>
      <p:pic>
        <p:nvPicPr>
          <p:cNvPr id="6" name="Content Placeholder 5">
            <a:extLst>
              <a:ext uri="{FF2B5EF4-FFF2-40B4-BE49-F238E27FC236}">
                <a16:creationId xmlns:a16="http://schemas.microsoft.com/office/drawing/2014/main" id="{5F17F012-3C26-4FD0-A953-F2A2852AAB30}"/>
              </a:ext>
            </a:extLst>
          </p:cNvPr>
          <p:cNvPicPr>
            <a:picLocks noGrp="1"/>
          </p:cNvPicPr>
          <p:nvPr>
            <p:ph idx="1"/>
          </p:nvPr>
        </p:nvPicPr>
        <p:blipFill>
          <a:blip r:embed="rId2"/>
          <a:stretch>
            <a:fillRect/>
          </a:stretch>
        </p:blipFill>
        <p:spPr>
          <a:xfrm>
            <a:off x="2366962" y="1704975"/>
            <a:ext cx="7458075" cy="3752850"/>
          </a:xfrm>
          <a:prstGeom prst="rect">
            <a:avLst/>
          </a:prstGeom>
        </p:spPr>
      </p:pic>
      <p:sp>
        <p:nvSpPr>
          <p:cNvPr id="8" name="Rectangle 7">
            <a:extLst>
              <a:ext uri="{FF2B5EF4-FFF2-40B4-BE49-F238E27FC236}">
                <a16:creationId xmlns:a16="http://schemas.microsoft.com/office/drawing/2014/main" id="{131B96F0-1E25-4265-A9A2-E5C704C279F4}"/>
              </a:ext>
            </a:extLst>
          </p:cNvPr>
          <p:cNvSpPr/>
          <p:nvPr/>
        </p:nvSpPr>
        <p:spPr>
          <a:xfrm>
            <a:off x="3400395" y="5457825"/>
            <a:ext cx="5391219" cy="369332"/>
          </a:xfrm>
          <a:prstGeom prst="rect">
            <a:avLst/>
          </a:prstGeom>
        </p:spPr>
        <p:txBody>
          <a:bodyPr wrap="none">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Hình 3. So sánh tốc độ hội tụ của Momentum và NAG</a:t>
            </a:r>
          </a:p>
        </p:txBody>
      </p:sp>
    </p:spTree>
    <p:extLst>
      <p:ext uri="{BB962C8B-B14F-4D97-AF65-F5344CB8AC3E}">
        <p14:creationId xmlns:p14="http://schemas.microsoft.com/office/powerpoint/2010/main" val="71798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1AD9-18E9-490F-B701-D1AF7623D709}"/>
              </a:ext>
            </a:extLst>
          </p:cNvPr>
          <p:cNvSpPr>
            <a:spLocks noGrp="1"/>
          </p:cNvSpPr>
          <p:nvPr>
            <p:ph type="title"/>
          </p:nvPr>
        </p:nvSpPr>
        <p:spPr/>
        <p:txBody>
          <a:bodyPr>
            <a:normAutofit fontScale="90000"/>
          </a:bodyPr>
          <a:lstStyle/>
          <a:p>
            <a:r>
              <a:rPr lang="en-US"/>
              <a:t>3. Cross Entropy cho bài toán Softmax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15D6E-5361-495F-9A9A-1A2C06AC7EFF}"/>
                  </a:ext>
                </a:extLst>
              </p:cNvPr>
              <p:cNvSpPr>
                <a:spLocks noGrp="1"/>
              </p:cNvSpPr>
              <p:nvPr>
                <p:ph idx="1"/>
              </p:nvPr>
            </p:nvSpPr>
            <p:spPr/>
            <p:txBody>
              <a:bodyPr/>
              <a:lstStyle/>
              <a:p>
                <a:r>
                  <a:rPr lang="en-US">
                    <a:solidFill>
                      <a:schemeClr val="tx1"/>
                    </a:solidFill>
                  </a:rPr>
                  <a:t>Cross entropy giữa 2 phân phối rời rạc </a:t>
                </a:r>
                <a:r>
                  <a:rPr lang="en-US" b="1">
                    <a:solidFill>
                      <a:schemeClr val="tx1"/>
                    </a:solidFill>
                  </a:rPr>
                  <a:t>p</a:t>
                </a:r>
                <a:r>
                  <a:rPr lang="en-US">
                    <a:solidFill>
                      <a:schemeClr val="tx1"/>
                    </a:solidFill>
                  </a:rPr>
                  <a:t> và </a:t>
                </a:r>
                <a:r>
                  <a:rPr lang="en-US" b="1">
                    <a:solidFill>
                      <a:schemeClr val="tx1"/>
                    </a:solidFill>
                  </a:rPr>
                  <a:t>q </a:t>
                </a:r>
                <a:r>
                  <a:rPr lang="en-US">
                    <a:solidFill>
                      <a:schemeClr val="tx1"/>
                    </a:solidFill>
                  </a:rPr>
                  <a:t>được định nghĩa là:</a:t>
                </a:r>
              </a:p>
              <a:p>
                <a:pPr marL="0" indent="0">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𝐻</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𝑝</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𝑞</m:t>
                          </m:r>
                        </m:e>
                      </m:d>
                      <m:r>
                        <a:rPr lang="en-US" i="1">
                          <a:solidFill>
                            <a:schemeClr val="tx1"/>
                          </a:solidFill>
                          <a:latin typeface="Cambria Math" panose="02040503050406030204" pitchFamily="18" charset="0"/>
                        </a:rPr>
                        <m:t>=−</m:t>
                      </m:r>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𝐶</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𝑖</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e>
                          </m:func>
                        </m:e>
                      </m:nary>
                    </m:oMath>
                  </m:oMathPara>
                </a14:m>
                <a:endParaRPr lang="en-US"/>
              </a:p>
              <a:p>
                <a:endParaRPr lang="en-US"/>
              </a:p>
            </p:txBody>
          </p:sp>
        </mc:Choice>
        <mc:Fallback xmlns="">
          <p:sp>
            <p:nvSpPr>
              <p:cNvPr id="3" name="Content Placeholder 2">
                <a:extLst>
                  <a:ext uri="{FF2B5EF4-FFF2-40B4-BE49-F238E27FC236}">
                    <a16:creationId xmlns:a16="http://schemas.microsoft.com/office/drawing/2014/main" id="{35215D6E-5361-495F-9A9A-1A2C06AC7EFF}"/>
                  </a:ext>
                </a:extLst>
              </p:cNvPr>
              <p:cNvSpPr>
                <a:spLocks noGrp="1" noRot="1" noChangeAspect="1" noMove="1" noResize="1" noEditPoints="1" noAdjustHandles="1" noChangeArrowheads="1" noChangeShapeType="1" noTextEdit="1"/>
              </p:cNvSpPr>
              <p:nvPr>
                <p:ph idx="1"/>
              </p:nvPr>
            </p:nvSpPr>
            <p:spPr>
              <a:blipFill>
                <a:blip r:embed="rId2"/>
                <a:stretch>
                  <a:fillRect l="-944" t="-14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89DC9CE-4A3C-4BC7-9237-31B9A52646E4}"/>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9954460F-23CC-4C04-B90E-3A92F4AC5C8C}"/>
              </a:ext>
            </a:extLst>
          </p:cNvPr>
          <p:cNvSpPr>
            <a:spLocks noGrp="1"/>
          </p:cNvSpPr>
          <p:nvPr>
            <p:ph type="sldNum" sz="quarter" idx="12"/>
          </p:nvPr>
        </p:nvSpPr>
        <p:spPr/>
        <p:txBody>
          <a:bodyPr/>
          <a:lstStyle/>
          <a:p>
            <a:fld id="{C9903506-58EC-404B-8653-E6A95D7114F3}" type="slidenum">
              <a:rPr lang="en-US" smtClean="0"/>
              <a:t>15</a:t>
            </a:fld>
            <a:endParaRPr lang="en-US"/>
          </a:p>
        </p:txBody>
      </p:sp>
    </p:spTree>
    <p:extLst>
      <p:ext uri="{BB962C8B-B14F-4D97-AF65-F5344CB8AC3E}">
        <p14:creationId xmlns:p14="http://schemas.microsoft.com/office/powerpoint/2010/main" val="262484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1AD9-18E9-490F-B701-D1AF7623D709}"/>
              </a:ext>
            </a:extLst>
          </p:cNvPr>
          <p:cNvSpPr>
            <a:spLocks noGrp="1"/>
          </p:cNvSpPr>
          <p:nvPr>
            <p:ph type="title"/>
          </p:nvPr>
        </p:nvSpPr>
        <p:spPr/>
        <p:txBody>
          <a:bodyPr>
            <a:normAutofit fontScale="90000"/>
          </a:bodyPr>
          <a:lstStyle/>
          <a:p>
            <a:r>
              <a:rPr lang="en-US"/>
              <a:t>3. Cross Entropy cho bài toán Softmax Regression</a:t>
            </a:r>
          </a:p>
        </p:txBody>
      </p:sp>
      <p:sp>
        <p:nvSpPr>
          <p:cNvPr id="3" name="Content Placeholder 2">
            <a:extLst>
              <a:ext uri="{FF2B5EF4-FFF2-40B4-BE49-F238E27FC236}">
                <a16:creationId xmlns:a16="http://schemas.microsoft.com/office/drawing/2014/main" id="{35215D6E-5361-495F-9A9A-1A2C06AC7EFF}"/>
              </a:ext>
            </a:extLst>
          </p:cNvPr>
          <p:cNvSpPr>
            <a:spLocks noGrp="1"/>
          </p:cNvSpPr>
          <p:nvPr>
            <p:ph idx="1"/>
          </p:nvPr>
        </p:nvSpPr>
        <p:spPr/>
        <p:txBody>
          <a:bodyPr/>
          <a:lstStyle/>
          <a:p>
            <a:r>
              <a:rPr lang="en-US">
                <a:solidFill>
                  <a:schemeClr val="tx1"/>
                </a:solidFill>
              </a:rPr>
              <a:t>Ví dụ trong trường hợp C=2 và p</a:t>
            </a:r>
            <a:r>
              <a:rPr lang="en-US" baseline="-25000">
                <a:solidFill>
                  <a:schemeClr val="tx1"/>
                </a:solidFill>
              </a:rPr>
              <a:t>1</a:t>
            </a:r>
            <a:r>
              <a:rPr lang="en-US">
                <a:solidFill>
                  <a:schemeClr val="tx1"/>
                </a:solidFill>
              </a:rPr>
              <a:t> lần lượt nhận các giá trị 0.5, 0.1 và 0.8.</a:t>
            </a:r>
            <a:r>
              <a:rPr lang="en-US"/>
              <a:t>	</a:t>
            </a:r>
          </a:p>
          <a:p>
            <a:pPr marL="0" indent="0">
              <a:buNone/>
            </a:pPr>
            <a:endParaRPr lang="en-US"/>
          </a:p>
          <a:p>
            <a:endParaRPr lang="en-US"/>
          </a:p>
        </p:txBody>
      </p:sp>
      <p:sp>
        <p:nvSpPr>
          <p:cNvPr id="4" name="Date Placeholder 3">
            <a:extLst>
              <a:ext uri="{FF2B5EF4-FFF2-40B4-BE49-F238E27FC236}">
                <a16:creationId xmlns:a16="http://schemas.microsoft.com/office/drawing/2014/main" id="{989DC9CE-4A3C-4BC7-9237-31B9A52646E4}"/>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9954460F-23CC-4C04-B90E-3A92F4AC5C8C}"/>
              </a:ext>
            </a:extLst>
          </p:cNvPr>
          <p:cNvSpPr>
            <a:spLocks noGrp="1"/>
          </p:cNvSpPr>
          <p:nvPr>
            <p:ph type="sldNum" sz="quarter" idx="12"/>
          </p:nvPr>
        </p:nvSpPr>
        <p:spPr/>
        <p:txBody>
          <a:bodyPr/>
          <a:lstStyle/>
          <a:p>
            <a:fld id="{C9903506-58EC-404B-8653-E6A95D7114F3}" type="slidenum">
              <a:rPr lang="en-US" smtClean="0"/>
              <a:t>16</a:t>
            </a:fld>
            <a:endParaRPr lang="en-US"/>
          </a:p>
        </p:txBody>
      </p:sp>
      <p:pic>
        <p:nvPicPr>
          <p:cNvPr id="6" name="Picture 5">
            <a:extLst>
              <a:ext uri="{FF2B5EF4-FFF2-40B4-BE49-F238E27FC236}">
                <a16:creationId xmlns:a16="http://schemas.microsoft.com/office/drawing/2014/main" id="{B6D9A3E4-DDB7-413F-95A9-CB66014BBF64}"/>
              </a:ext>
            </a:extLst>
          </p:cNvPr>
          <p:cNvPicPr/>
          <p:nvPr/>
        </p:nvPicPr>
        <p:blipFill>
          <a:blip r:embed="rId2"/>
          <a:stretch>
            <a:fillRect/>
          </a:stretch>
        </p:blipFill>
        <p:spPr>
          <a:xfrm>
            <a:off x="3047999" y="2448560"/>
            <a:ext cx="5970905" cy="2062480"/>
          </a:xfrm>
          <a:prstGeom prst="rect">
            <a:avLst/>
          </a:prstGeom>
        </p:spPr>
      </p:pic>
      <p:sp>
        <p:nvSpPr>
          <p:cNvPr id="7" name="Rectangle 6">
            <a:extLst>
              <a:ext uri="{FF2B5EF4-FFF2-40B4-BE49-F238E27FC236}">
                <a16:creationId xmlns:a16="http://schemas.microsoft.com/office/drawing/2014/main" id="{C7590529-CEBA-4FF6-93BD-4498AE4893EE}"/>
              </a:ext>
            </a:extLst>
          </p:cNvPr>
          <p:cNvSpPr/>
          <p:nvPr/>
        </p:nvSpPr>
        <p:spPr>
          <a:xfrm>
            <a:off x="3047999" y="4561839"/>
            <a:ext cx="6096000" cy="646331"/>
          </a:xfrm>
          <a:prstGeom prst="rect">
            <a:avLst/>
          </a:prstGeom>
        </p:spPr>
        <p:txBody>
          <a:bodyPr>
            <a:spAutoFit/>
          </a:bodyPr>
          <a:lstStyle/>
          <a:p>
            <a:pPr algn="ctr"/>
            <a:r>
              <a:rPr lang="en-US" i="1">
                <a:latin typeface="Times New Roman" panose="02020603050405020304" pitchFamily="18" charset="0"/>
                <a:ea typeface="Calibri" panose="020F0502020204030204" pitchFamily="34" charset="0"/>
              </a:rPr>
              <a:t>Hình 4. So sánh giữa hàm cross entropy và hàm bình phương khoảng cách</a:t>
            </a:r>
            <a:endParaRPr lang="en-US" i="1"/>
          </a:p>
        </p:txBody>
      </p:sp>
    </p:spTree>
    <p:extLst>
      <p:ext uri="{BB962C8B-B14F-4D97-AF65-F5344CB8AC3E}">
        <p14:creationId xmlns:p14="http://schemas.microsoft.com/office/powerpoint/2010/main" val="216192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FA0B-A126-4340-886B-0901381B34B0}"/>
              </a:ext>
            </a:extLst>
          </p:cNvPr>
          <p:cNvSpPr>
            <a:spLocks noGrp="1"/>
          </p:cNvSpPr>
          <p:nvPr>
            <p:ph type="title"/>
          </p:nvPr>
        </p:nvSpPr>
        <p:spPr/>
        <p:txBody>
          <a:bodyPr/>
          <a:lstStyle/>
          <a:p>
            <a:pPr algn="ctr"/>
            <a:r>
              <a:rPr lang="en-US"/>
              <a:t>4. Multi-layer Perceptron</a:t>
            </a:r>
          </a:p>
        </p:txBody>
      </p:sp>
      <p:sp>
        <p:nvSpPr>
          <p:cNvPr id="4" name="Date Placeholder 3">
            <a:extLst>
              <a:ext uri="{FF2B5EF4-FFF2-40B4-BE49-F238E27FC236}">
                <a16:creationId xmlns:a16="http://schemas.microsoft.com/office/drawing/2014/main" id="{8D8D14A9-76A8-42F6-8C02-2B7A43E13E7B}"/>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16D4E92C-C82A-47BA-95DE-D1C15B56FA70}"/>
              </a:ext>
            </a:extLst>
          </p:cNvPr>
          <p:cNvSpPr>
            <a:spLocks noGrp="1"/>
          </p:cNvSpPr>
          <p:nvPr>
            <p:ph type="sldNum" sz="quarter" idx="12"/>
          </p:nvPr>
        </p:nvSpPr>
        <p:spPr/>
        <p:txBody>
          <a:bodyPr/>
          <a:lstStyle/>
          <a:p>
            <a:fld id="{C9903506-58EC-404B-8653-E6A95D7114F3}" type="slidenum">
              <a:rPr lang="en-US" smtClean="0"/>
              <a:t>17</a:t>
            </a:fld>
            <a:endParaRPr lang="en-US"/>
          </a:p>
        </p:txBody>
      </p:sp>
      <p:pic>
        <p:nvPicPr>
          <p:cNvPr id="6" name="Content Placeholder 5">
            <a:extLst>
              <a:ext uri="{FF2B5EF4-FFF2-40B4-BE49-F238E27FC236}">
                <a16:creationId xmlns:a16="http://schemas.microsoft.com/office/drawing/2014/main" id="{83AE5667-2CE5-441E-9C73-8F644D86037B}"/>
              </a:ext>
            </a:extLst>
          </p:cNvPr>
          <p:cNvPicPr>
            <a:picLocks noGrp="1"/>
          </p:cNvPicPr>
          <p:nvPr>
            <p:ph idx="1"/>
          </p:nvPr>
        </p:nvPicPr>
        <p:blipFill>
          <a:blip r:embed="rId2"/>
          <a:stretch>
            <a:fillRect/>
          </a:stretch>
        </p:blipFill>
        <p:spPr>
          <a:xfrm>
            <a:off x="4074808" y="1413328"/>
            <a:ext cx="4042384" cy="4031343"/>
          </a:xfrm>
          <a:prstGeom prst="rect">
            <a:avLst/>
          </a:prstGeom>
        </p:spPr>
      </p:pic>
      <p:sp>
        <p:nvSpPr>
          <p:cNvPr id="7" name="Rectangle 6">
            <a:extLst>
              <a:ext uri="{FF2B5EF4-FFF2-40B4-BE49-F238E27FC236}">
                <a16:creationId xmlns:a16="http://schemas.microsoft.com/office/drawing/2014/main" id="{31E48139-6D10-4A2A-A06C-4F47D96DB0DC}"/>
              </a:ext>
            </a:extLst>
          </p:cNvPr>
          <p:cNvSpPr/>
          <p:nvPr/>
        </p:nvSpPr>
        <p:spPr>
          <a:xfrm>
            <a:off x="3734103" y="5581132"/>
            <a:ext cx="4723794" cy="369332"/>
          </a:xfrm>
          <a:prstGeom prst="rect">
            <a:avLst/>
          </a:prstGeom>
        </p:spPr>
        <p:txBody>
          <a:bodyPr wrap="none">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Hình 5. Cấu trúc và hoạt động của một nơ-ron</a:t>
            </a:r>
          </a:p>
        </p:txBody>
      </p:sp>
    </p:spTree>
    <p:extLst>
      <p:ext uri="{BB962C8B-B14F-4D97-AF65-F5344CB8AC3E}">
        <p14:creationId xmlns:p14="http://schemas.microsoft.com/office/powerpoint/2010/main" val="397255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4538-1592-4F98-8E5A-6A29FF393CB0}"/>
              </a:ext>
            </a:extLst>
          </p:cNvPr>
          <p:cNvSpPr>
            <a:spLocks noGrp="1"/>
          </p:cNvSpPr>
          <p:nvPr>
            <p:ph type="title"/>
          </p:nvPr>
        </p:nvSpPr>
        <p:spPr/>
        <p:txBody>
          <a:bodyPr/>
          <a:lstStyle/>
          <a:p>
            <a:pPr algn="ctr"/>
            <a:r>
              <a:rPr lang="en-US"/>
              <a:t>Hàm kích hoạt: Sigmoid và tanh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996F3A-235A-4154-9557-C3E2D3F8CC3A}"/>
                  </a:ext>
                </a:extLst>
              </p:cNvPr>
              <p:cNvSpPr>
                <a:spLocks noGrp="1"/>
              </p:cNvSpPr>
              <p:nvPr>
                <p:ph idx="1"/>
              </p:nvPr>
            </p:nvSpPr>
            <p:spPr>
              <a:xfrm>
                <a:off x="609600" y="1193800"/>
                <a:ext cx="10972800" cy="4775200"/>
              </a:xfrm>
            </p:spPr>
            <p:txBody>
              <a:body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𝑠</m:t>
                              </m:r>
                            </m:sup>
                          </m:sSup>
                        </m:den>
                      </m:f>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𝑡𝑎𝑛h</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𝑠</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𝑠</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𝑠</m:t>
                              </m:r>
                            </m:sup>
                          </m:sSup>
                        </m:den>
                      </m:f>
                      <m:r>
                        <a:rPr lang="en-US" i="1">
                          <a:latin typeface="Cambria Math" panose="02040503050406030204" pitchFamily="18" charset="0"/>
                        </a:rPr>
                        <m:t>−1</m:t>
                      </m:r>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EA996F3A-235A-4154-9557-C3E2D3F8CC3A}"/>
                  </a:ext>
                </a:extLst>
              </p:cNvPr>
              <p:cNvSpPr>
                <a:spLocks noGrp="1" noRot="1" noChangeAspect="1" noMove="1" noResize="1" noEditPoints="1" noAdjustHandles="1" noChangeArrowheads="1" noChangeShapeType="1" noTextEdit="1"/>
              </p:cNvSpPr>
              <p:nvPr>
                <p:ph idx="1"/>
              </p:nvPr>
            </p:nvSpPr>
            <p:spPr>
              <a:xfrm>
                <a:off x="609600" y="1193800"/>
                <a:ext cx="10972800" cy="4775200"/>
              </a:xfrm>
              <a:blipFill>
                <a:blip r:embed="rId3"/>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27FC09B-2E9B-4DB9-9F72-8916105BA390}"/>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E6E5127A-05C7-4D7D-9361-3565698493BF}"/>
              </a:ext>
            </a:extLst>
          </p:cNvPr>
          <p:cNvSpPr>
            <a:spLocks noGrp="1"/>
          </p:cNvSpPr>
          <p:nvPr>
            <p:ph type="sldNum" sz="quarter" idx="12"/>
          </p:nvPr>
        </p:nvSpPr>
        <p:spPr/>
        <p:txBody>
          <a:bodyPr/>
          <a:lstStyle/>
          <a:p>
            <a:fld id="{C9903506-58EC-404B-8653-E6A95D7114F3}" type="slidenum">
              <a:rPr lang="en-US" smtClean="0"/>
              <a:t>18</a:t>
            </a:fld>
            <a:endParaRPr lang="en-US"/>
          </a:p>
        </p:txBody>
      </p:sp>
      <p:pic>
        <p:nvPicPr>
          <p:cNvPr id="21" name="Picture 20" descr="https://machinelearningcoban.com/assets/14_mlp/sigmoid.jpeg">
            <a:extLst>
              <a:ext uri="{FF2B5EF4-FFF2-40B4-BE49-F238E27FC236}">
                <a16:creationId xmlns:a16="http://schemas.microsoft.com/office/drawing/2014/main" id="{D040ADD8-34D6-4303-866A-0617E22FE4C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74044" y="3581400"/>
            <a:ext cx="3063420" cy="1948543"/>
          </a:xfrm>
          <a:prstGeom prst="rect">
            <a:avLst/>
          </a:prstGeom>
          <a:noFill/>
          <a:ln>
            <a:noFill/>
          </a:ln>
        </p:spPr>
      </p:pic>
      <p:pic>
        <p:nvPicPr>
          <p:cNvPr id="22" name="Picture 21" descr="https://machinelearningcoban.com/assets/14_mlp/tanh.jpeg">
            <a:extLst>
              <a:ext uri="{FF2B5EF4-FFF2-40B4-BE49-F238E27FC236}">
                <a16:creationId xmlns:a16="http://schemas.microsoft.com/office/drawing/2014/main" id="{28689244-0498-4599-ABF9-F53D6029BE4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54536" y="3581400"/>
            <a:ext cx="2905577" cy="1948543"/>
          </a:xfrm>
          <a:prstGeom prst="rect">
            <a:avLst/>
          </a:prstGeom>
          <a:noFill/>
          <a:ln>
            <a:noFill/>
          </a:ln>
        </p:spPr>
      </p:pic>
      <p:sp>
        <p:nvSpPr>
          <p:cNvPr id="11" name="Rectangle 10">
            <a:extLst>
              <a:ext uri="{FF2B5EF4-FFF2-40B4-BE49-F238E27FC236}">
                <a16:creationId xmlns:a16="http://schemas.microsoft.com/office/drawing/2014/main" id="{7FA91FB2-DDC8-43C1-8A03-FB1A0316DD36}"/>
              </a:ext>
            </a:extLst>
          </p:cNvPr>
          <p:cNvSpPr/>
          <p:nvPr/>
        </p:nvSpPr>
        <p:spPr>
          <a:xfrm>
            <a:off x="3588250" y="5540829"/>
            <a:ext cx="1435008"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Hàm sigmoid</a:t>
            </a:r>
            <a:endParaRPr lang="en-US"/>
          </a:p>
        </p:txBody>
      </p:sp>
      <p:sp>
        <p:nvSpPr>
          <p:cNvPr id="12" name="Rectangle 11">
            <a:extLst>
              <a:ext uri="{FF2B5EF4-FFF2-40B4-BE49-F238E27FC236}">
                <a16:creationId xmlns:a16="http://schemas.microsoft.com/office/drawing/2014/main" id="{35A1516D-A374-424F-A7F9-5A540B25B467}"/>
              </a:ext>
            </a:extLst>
          </p:cNvPr>
          <p:cNvSpPr/>
          <p:nvPr/>
        </p:nvSpPr>
        <p:spPr>
          <a:xfrm>
            <a:off x="7262944" y="5493657"/>
            <a:ext cx="1088760"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Hàm tanh</a:t>
            </a:r>
            <a:endParaRPr lang="en-US"/>
          </a:p>
        </p:txBody>
      </p:sp>
    </p:spTree>
    <p:extLst>
      <p:ext uri="{BB962C8B-B14F-4D97-AF65-F5344CB8AC3E}">
        <p14:creationId xmlns:p14="http://schemas.microsoft.com/office/powerpoint/2010/main" val="3736615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B715-422D-459D-B1FC-01E1C30CC0FC}"/>
              </a:ext>
            </a:extLst>
          </p:cNvPr>
          <p:cNvSpPr>
            <a:spLocks noGrp="1"/>
          </p:cNvSpPr>
          <p:nvPr>
            <p:ph type="title"/>
          </p:nvPr>
        </p:nvSpPr>
        <p:spPr/>
        <p:txBody>
          <a:bodyPr/>
          <a:lstStyle/>
          <a:p>
            <a:pPr algn="ctr"/>
            <a:r>
              <a:rPr lang="en-US"/>
              <a:t>Hàm kích hoạt: Sigmoid và tanh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426972-0C2E-4D1F-A9AC-8612E9342B30}"/>
                  </a:ext>
                </a:extLst>
              </p:cNvPr>
              <p:cNvSpPr>
                <a:spLocks noGrp="1"/>
              </p:cNvSpPr>
              <p:nvPr>
                <p:ph idx="1"/>
              </p:nvPr>
            </p:nvSpPr>
            <p:spPr/>
            <p:txBody>
              <a:bodyPr/>
              <a:lstStyle/>
              <a:p>
                <a:r>
                  <a:rPr lang="en-US">
                    <a:solidFill>
                      <a:schemeClr val="tx1"/>
                    </a:solidFill>
                  </a:rPr>
                  <a:t>Ưu điểm</a:t>
                </a:r>
              </a:p>
              <a:p>
                <a:pPr lvl="1"/>
                <a:r>
                  <a:rPr lang="en-US">
                    <a:solidFill>
                      <a:schemeClr val="tx1"/>
                    </a:solidFill>
                  </a:rPr>
                  <a:t>Liên tục và đạo hàm liên tục</a:t>
                </a:r>
              </a:p>
              <a:p>
                <a:pPr lvl="1"/>
                <a:r>
                  <a:rPr lang="en-US">
                    <a:solidFill>
                      <a:schemeClr val="tx1"/>
                    </a:solidFill>
                  </a:rPr>
                  <a:t>Đạo hàm được biểu diễn bằng một hàm của chính nó: </a:t>
                </a:r>
              </a:p>
              <a:p>
                <a:pPr marL="609585" lvl="1" indent="0">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𝑠𝑖𝑔𝑚𝑜𝑖</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𝑑</m:t>
                          </m:r>
                        </m:e>
                        <m:sup>
                          <m:r>
                            <a:rPr lang="en-US" i="1">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d>
                    </m:oMath>
                  </m:oMathPara>
                </a14:m>
                <a:endParaRPr lang="en-US">
                  <a:solidFill>
                    <a:schemeClr val="tx1"/>
                  </a:solidFill>
                </a:endParaRPr>
              </a:p>
              <a:p>
                <a:r>
                  <a:rPr lang="en-US">
                    <a:solidFill>
                      <a:schemeClr val="tx1"/>
                    </a:solidFill>
                  </a:rPr>
                  <a:t>Nh</a:t>
                </a:r>
                <a:r>
                  <a:rPr lang="vi-VN">
                    <a:solidFill>
                      <a:schemeClr val="tx1"/>
                    </a:solidFill>
                  </a:rPr>
                  <a:t>ư</a:t>
                </a:r>
                <a:r>
                  <a:rPr lang="en-US">
                    <a:solidFill>
                      <a:schemeClr val="tx1"/>
                    </a:solidFill>
                  </a:rPr>
                  <a:t>ợc điểm</a:t>
                </a:r>
              </a:p>
              <a:p>
                <a:pPr lvl="1"/>
                <a:r>
                  <a:rPr lang="en-US" b="1">
                    <a:solidFill>
                      <a:schemeClr val="tx1"/>
                    </a:solidFill>
                  </a:rPr>
                  <a:t>Sigmoid saturate and kill gradients</a:t>
                </a:r>
                <a:r>
                  <a:rPr lang="en-US">
                    <a:solidFill>
                      <a:schemeClr val="tx1"/>
                    </a:solidFill>
                  </a:rPr>
                  <a:t>: Khi đầu vào có trị tuyệt đối lớn (rất âm hoặc rất dương), gradient của hàm số này sẽ rất gần với 0. Điều này đồng nghĩa với việc các hệ số tương ứng với unit đang xét sẽ gần như không được cập nhật.</a:t>
                </a:r>
              </a:p>
              <a:p>
                <a:pPr lvl="1"/>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87426972-0C2E-4D1F-A9AC-8612E9342B30}"/>
                  </a:ext>
                </a:extLst>
              </p:cNvPr>
              <p:cNvSpPr>
                <a:spLocks noGrp="1" noRot="1" noChangeAspect="1" noMove="1" noResize="1" noEditPoints="1" noAdjustHandles="1" noChangeArrowheads="1" noChangeShapeType="1" noTextEdit="1"/>
              </p:cNvSpPr>
              <p:nvPr>
                <p:ph idx="1"/>
              </p:nvPr>
            </p:nvSpPr>
            <p:spPr>
              <a:blipFill>
                <a:blip r:embed="rId2"/>
                <a:stretch>
                  <a:fillRect l="-944" t="-14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3837EB9-6725-414A-BBEA-97C143DCA66B}"/>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B71BA164-EF75-4F85-8066-6F2A98AAD4A8}"/>
              </a:ext>
            </a:extLst>
          </p:cNvPr>
          <p:cNvSpPr>
            <a:spLocks noGrp="1"/>
          </p:cNvSpPr>
          <p:nvPr>
            <p:ph type="sldNum" sz="quarter" idx="12"/>
          </p:nvPr>
        </p:nvSpPr>
        <p:spPr/>
        <p:txBody>
          <a:bodyPr/>
          <a:lstStyle/>
          <a:p>
            <a:fld id="{C9903506-58EC-404B-8653-E6A95D7114F3}" type="slidenum">
              <a:rPr lang="en-US" smtClean="0"/>
              <a:t>19</a:t>
            </a:fld>
            <a:endParaRPr lang="en-US"/>
          </a:p>
        </p:txBody>
      </p:sp>
    </p:spTree>
    <p:extLst>
      <p:ext uri="{BB962C8B-B14F-4D97-AF65-F5344CB8AC3E}">
        <p14:creationId xmlns:p14="http://schemas.microsoft.com/office/powerpoint/2010/main" val="1012524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err="1"/>
              <a:t>Nội</a:t>
            </a:r>
            <a:r>
              <a:rPr lang="en-US"/>
              <a:t> dung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err="1">
                <a:solidFill>
                  <a:schemeClr val="tx1"/>
                </a:solidFill>
              </a:rPr>
              <a:t>Chuẩn</a:t>
            </a:r>
            <a:r>
              <a:rPr lang="en-US">
                <a:solidFill>
                  <a:schemeClr val="tx1"/>
                </a:solidFill>
              </a:rPr>
              <a:t> </a:t>
            </a:r>
            <a:r>
              <a:rPr lang="en-US" err="1">
                <a:solidFill>
                  <a:schemeClr val="tx1"/>
                </a:solidFill>
              </a:rPr>
              <a:t>hoá</a:t>
            </a:r>
            <a:r>
              <a:rPr lang="en-US">
                <a:solidFill>
                  <a:schemeClr val="tx1"/>
                </a:solidFill>
              </a:rPr>
              <a:t> </a:t>
            </a:r>
            <a:r>
              <a:rPr lang="en-US" err="1">
                <a:solidFill>
                  <a:schemeClr val="tx1"/>
                </a:solidFill>
              </a:rPr>
              <a:t>dữ</a:t>
            </a:r>
            <a:r>
              <a:rPr lang="en-US">
                <a:solidFill>
                  <a:schemeClr val="tx1"/>
                </a:solidFill>
              </a:rPr>
              <a:t> </a:t>
            </a:r>
            <a:r>
              <a:rPr lang="en-US" err="1">
                <a:solidFill>
                  <a:schemeClr val="tx1"/>
                </a:solidFill>
              </a:rPr>
              <a:t>liệu</a:t>
            </a:r>
            <a:endParaRPr lang="en-US">
              <a:solidFill>
                <a:schemeClr val="tx1"/>
              </a:solidFill>
            </a:endParaRPr>
          </a:p>
          <a:p>
            <a:pPr marL="514350" indent="-514350">
              <a:buFont typeface="+mj-lt"/>
              <a:buAutoNum type="arabicPeriod"/>
            </a:pPr>
            <a:r>
              <a:rPr lang="en-US">
                <a:solidFill>
                  <a:schemeClr val="tx1"/>
                </a:solidFill>
              </a:rPr>
              <a:t>Gradient Descent và một số biến thể</a:t>
            </a:r>
          </a:p>
          <a:p>
            <a:pPr marL="514350" indent="-514350">
              <a:buFont typeface="+mj-lt"/>
              <a:buAutoNum type="arabicPeriod"/>
            </a:pPr>
            <a:r>
              <a:rPr lang="en-US">
                <a:solidFill>
                  <a:schemeClr val="tx1"/>
                </a:solidFill>
              </a:rPr>
              <a:t>Cross Entropy cho bài toán Softmax Regression</a:t>
            </a:r>
          </a:p>
          <a:p>
            <a:pPr marL="514350" indent="-514350">
              <a:buFont typeface="+mj-lt"/>
              <a:buAutoNum type="arabicPeriod"/>
            </a:pPr>
            <a:r>
              <a:rPr lang="en-US">
                <a:solidFill>
                  <a:schemeClr val="tx1"/>
                </a:solidFill>
              </a:rPr>
              <a:t>Multi-layer Perceptron và Backpropagation</a:t>
            </a:r>
          </a:p>
        </p:txBody>
      </p:sp>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2</a:t>
            </a:fld>
            <a:endParaRPr lang="en-US"/>
          </a:p>
        </p:txBody>
      </p:sp>
    </p:spTree>
    <p:extLst>
      <p:ext uri="{BB962C8B-B14F-4D97-AF65-F5344CB8AC3E}">
        <p14:creationId xmlns:p14="http://schemas.microsoft.com/office/powerpoint/2010/main" val="390973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BC45-CD56-4A32-BEC7-DF41A71C3C97}"/>
              </a:ext>
            </a:extLst>
          </p:cNvPr>
          <p:cNvSpPr>
            <a:spLocks noGrp="1"/>
          </p:cNvSpPr>
          <p:nvPr>
            <p:ph type="title"/>
          </p:nvPr>
        </p:nvSpPr>
        <p:spPr/>
        <p:txBody>
          <a:bodyPr/>
          <a:lstStyle/>
          <a:p>
            <a:pPr algn="ctr"/>
            <a:r>
              <a:rPr lang="en-US"/>
              <a:t>Hàm kích hoạt: ReLU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A6DA5-A04B-486A-B5A4-68BB0F823773}"/>
                  </a:ext>
                </a:extLst>
              </p:cNvPr>
              <p:cNvSpPr>
                <a:spLocks noGrp="1"/>
              </p:cNvSpPr>
              <p:nvPr>
                <p:ph idx="1"/>
              </p:nvPr>
            </p:nvSpPr>
            <p:spPr>
              <a:xfrm>
                <a:off x="609600" y="1193800"/>
                <a:ext cx="10972800" cy="4775200"/>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𝑅𝑒𝐿𝑈</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max</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𝑠</m:t>
                              </m:r>
                            </m:e>
                          </m:d>
                        </m:e>
                      </m:func>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𝑅𝑒𝐿𝑈</m:t>
                      </m:r>
                      <m:r>
                        <a:rPr lang="en-US" b="0" i="1"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eqArr>
                            <m:eqArrPr>
                              <m:ctrlPr>
                                <a:rPr lang="en-US"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1 </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ế</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&gt;0</m:t>
                              </m:r>
                            </m:e>
                            <m:e>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ế</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&lt;0</m:t>
                              </m:r>
                            </m:e>
                          </m:eqArr>
                        </m:e>
                      </m:d>
                    </m:oMath>
                  </m:oMathPara>
                </a14:m>
                <a:endParaRPr lang="en-US">
                  <a:solidFill>
                    <a:schemeClr val="tx1"/>
                  </a:solidFill>
                </a:endParaRPr>
              </a:p>
              <a:p>
                <a:r>
                  <a:rPr lang="en-US">
                    <a:solidFill>
                      <a:schemeClr val="tx1"/>
                    </a:solidFill>
                  </a:rPr>
                  <a:t>Ưu điểm</a:t>
                </a:r>
              </a:p>
              <a:p>
                <a:pPr lvl="1"/>
                <a:r>
                  <a:rPr lang="en-US">
                    <a:solidFill>
                      <a:schemeClr val="tx1"/>
                    </a:solidFill>
                  </a:rPr>
                  <a:t>Tốc độ hội tụ nhanh h</a:t>
                </a:r>
                <a:r>
                  <a:rPr lang="vi-VN">
                    <a:solidFill>
                      <a:schemeClr val="tx1"/>
                    </a:solidFill>
                  </a:rPr>
                  <a:t>ơ</a:t>
                </a:r>
                <a:r>
                  <a:rPr lang="en-US">
                    <a:solidFill>
                      <a:schemeClr val="tx1"/>
                    </a:solidFill>
                  </a:rPr>
                  <a:t>n nhiều so với sigmoid và tanh</a:t>
                </a:r>
              </a:p>
            </p:txBody>
          </p:sp>
        </mc:Choice>
        <mc:Fallback xmlns="">
          <p:sp>
            <p:nvSpPr>
              <p:cNvPr id="3" name="Content Placeholder 2">
                <a:extLst>
                  <a:ext uri="{FF2B5EF4-FFF2-40B4-BE49-F238E27FC236}">
                    <a16:creationId xmlns:a16="http://schemas.microsoft.com/office/drawing/2014/main" id="{D63A6DA5-A04B-486A-B5A4-68BB0F823773}"/>
                  </a:ext>
                </a:extLst>
              </p:cNvPr>
              <p:cNvSpPr>
                <a:spLocks noGrp="1" noRot="1" noChangeAspect="1" noMove="1" noResize="1" noEditPoints="1" noAdjustHandles="1" noChangeArrowheads="1" noChangeShapeType="1" noTextEdit="1"/>
              </p:cNvSpPr>
              <p:nvPr>
                <p:ph idx="1"/>
              </p:nvPr>
            </p:nvSpPr>
            <p:spPr>
              <a:xfrm>
                <a:off x="609600" y="1193800"/>
                <a:ext cx="10972800" cy="4775200"/>
              </a:xfrm>
              <a:blipFill>
                <a:blip r:embed="rId2"/>
                <a:stretch>
                  <a:fillRect l="-9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57700D0-BB75-422F-A7F1-6CCD21FB098B}"/>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8F41F813-8940-42C0-9821-1B2D1607E634}"/>
              </a:ext>
            </a:extLst>
          </p:cNvPr>
          <p:cNvSpPr>
            <a:spLocks noGrp="1"/>
          </p:cNvSpPr>
          <p:nvPr>
            <p:ph type="sldNum" sz="quarter" idx="12"/>
          </p:nvPr>
        </p:nvSpPr>
        <p:spPr/>
        <p:txBody>
          <a:bodyPr/>
          <a:lstStyle/>
          <a:p>
            <a:fld id="{C9903506-58EC-404B-8653-E6A95D7114F3}" type="slidenum">
              <a:rPr lang="en-US" smtClean="0"/>
              <a:t>20</a:t>
            </a:fld>
            <a:endParaRPr lang="en-US"/>
          </a:p>
        </p:txBody>
      </p:sp>
      <p:pic>
        <p:nvPicPr>
          <p:cNvPr id="6" name="Picture 5">
            <a:extLst>
              <a:ext uri="{FF2B5EF4-FFF2-40B4-BE49-F238E27FC236}">
                <a16:creationId xmlns:a16="http://schemas.microsoft.com/office/drawing/2014/main" id="{6F1758EB-3E8A-4A72-99CB-CE1BABD83836}"/>
              </a:ext>
            </a:extLst>
          </p:cNvPr>
          <p:cNvPicPr/>
          <p:nvPr/>
        </p:nvPicPr>
        <p:blipFill>
          <a:blip r:embed="rId3"/>
          <a:stretch>
            <a:fillRect/>
          </a:stretch>
        </p:blipFill>
        <p:spPr>
          <a:xfrm>
            <a:off x="3575049" y="3615871"/>
            <a:ext cx="5041900" cy="2050143"/>
          </a:xfrm>
          <a:prstGeom prst="rect">
            <a:avLst/>
          </a:prstGeom>
        </p:spPr>
      </p:pic>
      <p:sp>
        <p:nvSpPr>
          <p:cNvPr id="7" name="Rectangle 6">
            <a:extLst>
              <a:ext uri="{FF2B5EF4-FFF2-40B4-BE49-F238E27FC236}">
                <a16:creationId xmlns:a16="http://schemas.microsoft.com/office/drawing/2014/main" id="{95817922-D150-4A65-8634-AD744FFC5B2B}"/>
              </a:ext>
            </a:extLst>
          </p:cNvPr>
          <p:cNvSpPr/>
          <p:nvPr/>
        </p:nvSpPr>
        <p:spPr>
          <a:xfrm>
            <a:off x="3059752" y="5675868"/>
            <a:ext cx="6072495" cy="369332"/>
          </a:xfrm>
          <a:prstGeom prst="rect">
            <a:avLst/>
          </a:prstGeom>
        </p:spPr>
        <p:txBody>
          <a:bodyPr wrap="none">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Hình 8. Hàm ReLU và tốc độ hội tụ khi so sánh với hàm tanh</a:t>
            </a:r>
          </a:p>
        </p:txBody>
      </p:sp>
    </p:spTree>
    <p:extLst>
      <p:ext uri="{BB962C8B-B14F-4D97-AF65-F5344CB8AC3E}">
        <p14:creationId xmlns:p14="http://schemas.microsoft.com/office/powerpoint/2010/main" val="1129356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E398-70E5-45EF-B442-5B0EA928C845}"/>
              </a:ext>
            </a:extLst>
          </p:cNvPr>
          <p:cNvSpPr>
            <a:spLocks noGrp="1"/>
          </p:cNvSpPr>
          <p:nvPr>
            <p:ph type="title"/>
          </p:nvPr>
        </p:nvSpPr>
        <p:spPr/>
        <p:txBody>
          <a:bodyPr/>
          <a:lstStyle/>
          <a:p>
            <a:pPr algn="ctr"/>
            <a:r>
              <a:rPr lang="en-US"/>
              <a:t>Hàm kích hoạt: L</a:t>
            </a:r>
            <a:r>
              <a:rPr lang="vi-VN"/>
              <a:t>ư</a:t>
            </a:r>
            <a:r>
              <a:rPr lang="en-US"/>
              <a:t>u ý</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15EB-328A-4F2B-8F3D-587BDA3A888C}"/>
                  </a:ext>
                </a:extLst>
              </p:cNvPr>
              <p:cNvSpPr>
                <a:spLocks noGrp="1"/>
              </p:cNvSpPr>
              <p:nvPr>
                <p:ph idx="1"/>
              </p:nvPr>
            </p:nvSpPr>
            <p:spPr/>
            <p:txBody>
              <a:bodyPr/>
              <a:lstStyle/>
              <a:p>
                <a:r>
                  <a:rPr lang="en-US">
                    <a:solidFill>
                      <a:schemeClr val="tx1"/>
                    </a:solidFill>
                  </a:rPr>
                  <a:t>Với các bài toán classification, output layer thường sử dụng hàm </a:t>
                </a:r>
                <a:r>
                  <a:rPr lang="en-US" i="1">
                    <a:solidFill>
                      <a:schemeClr val="tx1"/>
                    </a:solidFill>
                  </a:rPr>
                  <a:t>softmax</a:t>
                </a:r>
                <a:r>
                  <a:rPr lang="en-US">
                    <a:solidFill>
                      <a:schemeClr val="tx1"/>
                    </a:solidFill>
                  </a:rPr>
                  <a:t> giúp tính xác suất để một điểm dữ liệu rơi vào mỗi class.</a:t>
                </a: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sub>
                              </m:sSub>
                            </m:sup>
                          </m:sSup>
                        </m:num>
                        <m:den>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𝐶</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𝑗</m:t>
                                      </m:r>
                                    </m:sub>
                                  </m:sSub>
                                </m:sup>
                              </m:sSup>
                            </m:e>
                          </m:nary>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=1,2,…,</m:t>
                      </m:r>
                      <m:r>
                        <a:rPr lang="en-US" i="1">
                          <a:solidFill>
                            <a:schemeClr val="tx1"/>
                          </a:solidFill>
                          <a:latin typeface="Cambria Math" panose="02040503050406030204" pitchFamily="18" charset="0"/>
                        </a:rPr>
                        <m:t>𝐶</m:t>
                      </m:r>
                    </m:oMath>
                  </m:oMathPara>
                </a14:m>
                <a:endParaRPr lang="en-US">
                  <a:solidFill>
                    <a:schemeClr val="tx1"/>
                  </a:solidFill>
                </a:endParaRPr>
              </a:p>
              <a:p>
                <a:r>
                  <a:rPr lang="en-US">
                    <a:solidFill>
                      <a:schemeClr val="tx1"/>
                    </a:solidFill>
                  </a:rPr>
                  <a:t>Mặc dù activation function cho mỗi unit có thể khác nhau, trong cùng một network th</a:t>
                </a:r>
                <a:r>
                  <a:rPr lang="vi-VN">
                    <a:solidFill>
                      <a:schemeClr val="tx1"/>
                    </a:solidFill>
                  </a:rPr>
                  <a:t>ư</a:t>
                </a:r>
                <a:r>
                  <a:rPr lang="en-US">
                    <a:solidFill>
                      <a:schemeClr val="tx1"/>
                    </a:solidFill>
                  </a:rPr>
                  <a:t>ờng sử dụng một activation. Điều này giúp cho việc tính toán được đơn giản hơn.</a:t>
                </a:r>
              </a:p>
              <a:p>
                <a:endParaRPr lang="en-US"/>
              </a:p>
            </p:txBody>
          </p:sp>
        </mc:Choice>
        <mc:Fallback xmlns="">
          <p:sp>
            <p:nvSpPr>
              <p:cNvPr id="3" name="Content Placeholder 2">
                <a:extLst>
                  <a:ext uri="{FF2B5EF4-FFF2-40B4-BE49-F238E27FC236}">
                    <a16:creationId xmlns:a16="http://schemas.microsoft.com/office/drawing/2014/main" id="{64BE15EB-328A-4F2B-8F3D-587BDA3A888C}"/>
                  </a:ext>
                </a:extLst>
              </p:cNvPr>
              <p:cNvSpPr>
                <a:spLocks noGrp="1" noRot="1" noChangeAspect="1" noMove="1" noResize="1" noEditPoints="1" noAdjustHandles="1" noChangeArrowheads="1" noChangeShapeType="1" noTextEdit="1"/>
              </p:cNvSpPr>
              <p:nvPr>
                <p:ph idx="1"/>
              </p:nvPr>
            </p:nvSpPr>
            <p:spPr>
              <a:blipFill>
                <a:blip r:embed="rId2"/>
                <a:stretch>
                  <a:fillRect l="-944" t="-1405" r="-7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728832A-F02D-45B0-B20A-BB5BC675969C}"/>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2C8E6F4B-EFBA-439D-B448-FDBC8498127E}"/>
              </a:ext>
            </a:extLst>
          </p:cNvPr>
          <p:cNvSpPr>
            <a:spLocks noGrp="1"/>
          </p:cNvSpPr>
          <p:nvPr>
            <p:ph type="sldNum" sz="quarter" idx="12"/>
          </p:nvPr>
        </p:nvSpPr>
        <p:spPr/>
        <p:txBody>
          <a:bodyPr/>
          <a:lstStyle/>
          <a:p>
            <a:fld id="{C9903506-58EC-404B-8653-E6A95D7114F3}" type="slidenum">
              <a:rPr lang="en-US" smtClean="0"/>
              <a:t>21</a:t>
            </a:fld>
            <a:endParaRPr lang="en-US"/>
          </a:p>
        </p:txBody>
      </p:sp>
    </p:spTree>
    <p:extLst>
      <p:ext uri="{BB962C8B-B14F-4D97-AF65-F5344CB8AC3E}">
        <p14:creationId xmlns:p14="http://schemas.microsoft.com/office/powerpoint/2010/main" val="403146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3BC4-4AE8-4804-A3D1-ABD09C239200}"/>
              </a:ext>
            </a:extLst>
          </p:cNvPr>
          <p:cNvSpPr>
            <a:spLocks noGrp="1"/>
          </p:cNvSpPr>
          <p:nvPr>
            <p:ph type="title"/>
          </p:nvPr>
        </p:nvSpPr>
        <p:spPr/>
        <p:txBody>
          <a:bodyPr/>
          <a:lstStyle/>
          <a:p>
            <a:pPr algn="ctr"/>
            <a:r>
              <a:rPr lang="en-US"/>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687E37-4C91-4A1A-9B37-D5ED8E6C1B35}"/>
                  </a:ext>
                </a:extLst>
              </p:cNvPr>
              <p:cNvSpPr>
                <a:spLocks noGrp="1"/>
              </p:cNvSpPr>
              <p:nvPr>
                <p:ph idx="1"/>
              </p:nvPr>
            </p:nvSpPr>
            <p:spPr>
              <a:xfrm>
                <a:off x="5558971" y="1193800"/>
                <a:ext cx="6023429" cy="4775200"/>
              </a:xfrm>
            </p:spPr>
            <p:txBody>
              <a:bodyPr>
                <a:normAutofit/>
              </a:bodyPr>
              <a:lstStyle/>
              <a:p>
                <a:r>
                  <a:rPr lang="en-US">
                    <a:solidFill>
                      <a:schemeClr val="tx1"/>
                    </a:solidFill>
                  </a:rPr>
                  <a:t>Các hàm kích hoạt sử dụng trong mạng:</a:t>
                </a:r>
              </a:p>
              <a:p>
                <a:pPr lvl="1"/>
                <a:r>
                  <a:rPr lang="en-US">
                    <a:solidFill>
                      <a:schemeClr val="tx1"/>
                    </a:solidFill>
                  </a:rPr>
                  <a:t>Hàm kích hoạt của hidden layer: </a:t>
                </a:r>
                <a:r>
                  <a:rPr lang="en-US" b="1">
                    <a:solidFill>
                      <a:schemeClr val="tx1"/>
                    </a:solidFill>
                  </a:rPr>
                  <a:t>ReLU</a:t>
                </a:r>
              </a:p>
              <a:p>
                <a:pPr lvl="1"/>
                <a:r>
                  <a:rPr lang="en-US">
                    <a:solidFill>
                      <a:schemeClr val="tx1"/>
                    </a:solidFill>
                  </a:rPr>
                  <a:t>Hàm kích hoạt của output layer: </a:t>
                </a:r>
                <a:r>
                  <a:rPr lang="en-US" b="1">
                    <a:solidFill>
                      <a:schemeClr val="tx1"/>
                    </a:solidFill>
                  </a:rPr>
                  <a:t>Softmax</a:t>
                </a:r>
              </a:p>
              <a:p>
                <a:pPr lvl="1"/>
                <a:r>
                  <a:rPr lang="en-US">
                    <a:solidFill>
                      <a:schemeClr val="tx1"/>
                    </a:solidFill>
                  </a:rPr>
                  <a:t>Hàm mất mát: </a:t>
                </a:r>
                <a:r>
                  <a:rPr lang="en-US" b="1">
                    <a:solidFill>
                      <a:schemeClr val="tx1"/>
                    </a:solidFill>
                  </a:rPr>
                  <a:t>Cross-entropy</a:t>
                </a:r>
              </a:p>
              <a:p>
                <a:pPr marL="609585" lvl="1" indent="0">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𝐽</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𝑾</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𝑿</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𝒀</m:t>
                          </m:r>
                        </m:e>
                      </m:d>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𝑁</m:t>
                          </m:r>
                        </m:den>
                      </m:f>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𝑁</m:t>
                          </m:r>
                        </m:sup>
                        <m:e>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𝐶</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𝑗𝑖</m:t>
                                  </m:r>
                                </m:sub>
                              </m:sSub>
                              <m:r>
                                <m:rPr>
                                  <m:sty m:val="p"/>
                                </m:rPr>
                                <a:rPr lang="en-US">
                                  <a:solidFill>
                                    <a:schemeClr val="tx1"/>
                                  </a:solidFill>
                                  <a:latin typeface="Cambria Math" panose="02040503050406030204" pitchFamily="18" charset="0"/>
                                </a:rPr>
                                <m:t>log</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e>
                                    <m:sub>
                                      <m:r>
                                        <a:rPr lang="en-US" i="1">
                                          <a:solidFill>
                                            <a:schemeClr val="tx1"/>
                                          </a:solidFill>
                                          <a:latin typeface="Cambria Math" panose="02040503050406030204" pitchFamily="18" charset="0"/>
                                        </a:rPr>
                                        <m:t>𝑗𝑖</m:t>
                                      </m:r>
                                    </m:sub>
                                  </m:sSub>
                                </m:e>
                              </m:d>
                            </m:e>
                          </m:nary>
                        </m:e>
                      </m:nary>
                    </m:oMath>
                  </m:oMathPara>
                </a14:m>
                <a:endParaRPr lang="en-US">
                  <a:solidFill>
                    <a:schemeClr val="tx1"/>
                  </a:solidFill>
                </a:endParaRPr>
              </a:p>
              <a:p>
                <a:endParaRPr lang="en-US"/>
              </a:p>
            </p:txBody>
          </p:sp>
        </mc:Choice>
        <mc:Fallback xmlns="">
          <p:sp>
            <p:nvSpPr>
              <p:cNvPr id="3" name="Content Placeholder 2">
                <a:extLst>
                  <a:ext uri="{FF2B5EF4-FFF2-40B4-BE49-F238E27FC236}">
                    <a16:creationId xmlns:a16="http://schemas.microsoft.com/office/drawing/2014/main" id="{F6687E37-4C91-4A1A-9B37-D5ED8E6C1B35}"/>
                  </a:ext>
                </a:extLst>
              </p:cNvPr>
              <p:cNvSpPr>
                <a:spLocks noGrp="1" noRot="1" noChangeAspect="1" noMove="1" noResize="1" noEditPoints="1" noAdjustHandles="1" noChangeArrowheads="1" noChangeShapeType="1" noTextEdit="1"/>
              </p:cNvSpPr>
              <p:nvPr>
                <p:ph idx="1"/>
              </p:nvPr>
            </p:nvSpPr>
            <p:spPr>
              <a:xfrm>
                <a:off x="5558971" y="1193800"/>
                <a:ext cx="6023429" cy="4775200"/>
              </a:xfrm>
              <a:blipFill>
                <a:blip r:embed="rId2"/>
                <a:stretch>
                  <a:fillRect l="-1822" t="-1405" r="-8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F373EC-238A-4E26-96B2-25A58E7806C7}"/>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2FF9E591-82CF-4CBC-AFFB-DB463F07E063}"/>
              </a:ext>
            </a:extLst>
          </p:cNvPr>
          <p:cNvSpPr>
            <a:spLocks noGrp="1"/>
          </p:cNvSpPr>
          <p:nvPr>
            <p:ph type="sldNum" sz="quarter" idx="12"/>
          </p:nvPr>
        </p:nvSpPr>
        <p:spPr/>
        <p:txBody>
          <a:bodyPr/>
          <a:lstStyle/>
          <a:p>
            <a:fld id="{C9903506-58EC-404B-8653-E6A95D7114F3}" type="slidenum">
              <a:rPr lang="en-US" smtClean="0"/>
              <a:t>22</a:t>
            </a:fld>
            <a:endParaRPr lang="en-US"/>
          </a:p>
        </p:txBody>
      </p:sp>
      <p:pic>
        <p:nvPicPr>
          <p:cNvPr id="6" name="Picture 5">
            <a:extLst>
              <a:ext uri="{FF2B5EF4-FFF2-40B4-BE49-F238E27FC236}">
                <a16:creationId xmlns:a16="http://schemas.microsoft.com/office/drawing/2014/main" id="{D151520C-A31B-4A66-9F78-699C4573D58C}"/>
              </a:ext>
            </a:extLst>
          </p:cNvPr>
          <p:cNvPicPr/>
          <p:nvPr/>
        </p:nvPicPr>
        <p:blipFill>
          <a:blip r:embed="rId3"/>
          <a:stretch>
            <a:fillRect/>
          </a:stretch>
        </p:blipFill>
        <p:spPr>
          <a:xfrm>
            <a:off x="914400" y="1413782"/>
            <a:ext cx="4644571" cy="3201761"/>
          </a:xfrm>
          <a:prstGeom prst="rect">
            <a:avLst/>
          </a:prstGeom>
        </p:spPr>
      </p:pic>
      <p:sp>
        <p:nvSpPr>
          <p:cNvPr id="7" name="Rectangle 6">
            <a:extLst>
              <a:ext uri="{FF2B5EF4-FFF2-40B4-BE49-F238E27FC236}">
                <a16:creationId xmlns:a16="http://schemas.microsoft.com/office/drawing/2014/main" id="{4EE58E4E-151F-4906-813F-77F941DB875B}"/>
              </a:ext>
            </a:extLst>
          </p:cNvPr>
          <p:cNvSpPr/>
          <p:nvPr/>
        </p:nvSpPr>
        <p:spPr>
          <a:xfrm>
            <a:off x="1666383" y="4668650"/>
            <a:ext cx="3140603"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Mạng nơ-ron với 1 hidden layer</a:t>
            </a:r>
            <a:endParaRPr lang="en-US"/>
          </a:p>
        </p:txBody>
      </p:sp>
    </p:spTree>
    <p:extLst>
      <p:ext uri="{BB962C8B-B14F-4D97-AF65-F5344CB8AC3E}">
        <p14:creationId xmlns:p14="http://schemas.microsoft.com/office/powerpoint/2010/main" val="188984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439E2-9328-4241-93F6-4BAC4D00DCB8}"/>
              </a:ext>
            </a:extLst>
          </p:cNvPr>
          <p:cNvSpPr>
            <a:spLocks noGrp="1"/>
          </p:cNvSpPr>
          <p:nvPr>
            <p:ph type="title"/>
          </p:nvPr>
        </p:nvSpPr>
        <p:spPr/>
        <p:txBody>
          <a:bodyPr/>
          <a:lstStyle/>
          <a:p>
            <a:pPr algn="ctr"/>
            <a:r>
              <a:rPr lang="en-US" b="1"/>
              <a:t>Signal forward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51F13F-C7B0-472F-A82F-8092521B4F4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𝒁</m:t>
                          </m:r>
                        </m:e>
                        <m:sup>
                          <m:r>
                            <a:rPr lang="en-US" i="1">
                              <a:solidFill>
                                <a:schemeClr val="tx1"/>
                              </a:solidFill>
                              <a:latin typeface="Cambria Math" panose="02040503050406030204" pitchFamily="18" charset="0"/>
                            </a:rPr>
                            <m:t>(1)</m:t>
                          </m:r>
                        </m:sup>
                      </m:sSup>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𝑾</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𝑇</m:t>
                          </m:r>
                        </m:sup>
                      </m:sSup>
                      <m:r>
                        <a:rPr lang="en-US" b="1" i="1" smtClean="0">
                          <a:solidFill>
                            <a:schemeClr val="tx1"/>
                          </a:solidFill>
                          <a:latin typeface="Cambria Math" panose="02040503050406030204" pitchFamily="18" charset="0"/>
                        </a:rPr>
                        <m:t>𝑿</m:t>
                      </m:r>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𝑨</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max</m:t>
                          </m:r>
                        </m:fName>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𝒁</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r>
                                <a:rPr lang="en-US" i="1">
                                  <a:solidFill>
                                    <a:schemeClr val="tx1"/>
                                  </a:solidFill>
                                  <a:latin typeface="Cambria Math" panose="02040503050406030204" pitchFamily="18" charset="0"/>
                                </a:rPr>
                                <m:t>,0</m:t>
                              </m:r>
                            </m:e>
                          </m:d>
                        </m:e>
                      </m:func>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𝒁</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𝑾</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𝑇</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𝑨</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𝒀</m:t>
                          </m:r>
                        </m:e>
                      </m:acc>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𝑨</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𝑠𝑜𝑓𝑡𝑚𝑎𝑥</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𝒁</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oMath>
                  </m:oMathPara>
                </a14:m>
                <a:endParaRPr lang="en-US">
                  <a:solidFill>
                    <a:schemeClr val="tx1"/>
                  </a:solidFill>
                </a:endParaRPr>
              </a:p>
              <a:p>
                <a:pPr marL="0" indent="0">
                  <a:buNone/>
                </a:pPr>
                <a:r>
                  <a:rPr lang="en-US">
                    <a:solidFill>
                      <a:schemeClr val="tx1"/>
                    </a:solidFill>
                  </a:rPr>
                  <a:t>Với:</a:t>
                </a:r>
              </a:p>
              <a:p>
                <a14:m>
                  <m:oMath xmlns:m="http://schemas.openxmlformats.org/officeDocument/2006/math">
                    <m:sSup>
                      <m:sSupPr>
                        <m:ctrlPr>
                          <a:rPr lang="en-US" i="1" smtClean="0">
                            <a:solidFill>
                              <a:schemeClr val="tx1"/>
                            </a:solidFill>
                            <a:latin typeface="Cambria Math" panose="02040503050406030204" pitchFamily="18" charset="0"/>
                          </a:rPr>
                        </m:ctrlPr>
                      </m:sSupPr>
                      <m:e>
                        <m:sSup>
                          <m:sSupPr>
                            <m:ctrlPr>
                              <a:rPr lang="en-US" i="1">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𝑨</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𝑙</m:t>
                                </m:r>
                              </m:e>
                            </m:d>
                          </m:sup>
                        </m:sSup>
                        <m:r>
                          <a:rPr lang="en-US" b="1" i="1">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𝒁</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𝑙</m:t>
                            </m:r>
                          </m:e>
                        </m:d>
                      </m:sup>
                    </m:sSup>
                  </m:oMath>
                </a14:m>
                <a:r>
                  <a:rPr lang="en-US">
                    <a:solidFill>
                      <a:schemeClr val="tx1"/>
                    </a:solidFill>
                  </a:rPr>
                  <a:t> lần lượt là ma trận đầu vào và đầu ra của layer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𝑙</m:t>
                        </m:r>
                      </m:e>
                      <m:sup>
                        <m:r>
                          <a:rPr lang="en-US" i="1">
                            <a:solidFill>
                              <a:schemeClr val="tx1"/>
                            </a:solidFill>
                            <a:latin typeface="Cambria Math" panose="02040503050406030204" pitchFamily="18" charset="0"/>
                          </a:rPr>
                          <m:t>𝑡h</m:t>
                        </m:r>
                      </m:sup>
                    </m:sSup>
                  </m:oMath>
                </a14:m>
                <a:endParaRPr lang="en-US">
                  <a:solidFill>
                    <a:schemeClr val="tx1"/>
                  </a:solidFill>
                </a:endParaRPr>
              </a:p>
              <a:p>
                <a14:m>
                  <m:oMath xmlns:m="http://schemas.openxmlformats.org/officeDocument/2006/math">
                    <m:r>
                      <a:rPr lang="en-US" b="1" i="1">
                        <a:solidFill>
                          <a:schemeClr val="tx1"/>
                        </a:solidFill>
                        <a:latin typeface="Cambria Math" panose="02040503050406030204" pitchFamily="18" charset="0"/>
                      </a:rPr>
                      <m:t>𝑿</m:t>
                    </m:r>
                    <m:r>
                      <a:rPr lang="en-US" b="0" i="1"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𝒀</m:t>
                        </m:r>
                      </m:e>
                    </m:acc>
                  </m:oMath>
                </a14:m>
                <a:r>
                  <a:rPr lang="en-US">
                    <a:solidFill>
                      <a:schemeClr val="tx1"/>
                    </a:solidFill>
                  </a:rPr>
                  <a:t> lần lượt là ma trận đầu vào và đầu ra dự đoán</a:t>
                </a:r>
              </a:p>
              <a:p>
                <a14:m>
                  <m:oMath xmlns:m="http://schemas.openxmlformats.org/officeDocument/2006/math">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𝑾</m:t>
                        </m:r>
                      </m:e>
                      <m:sup>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d>
                      </m:sup>
                    </m:sSup>
                  </m:oMath>
                </a14:m>
                <a:r>
                  <a:rPr lang="en-US">
                    <a:solidFill>
                      <a:schemeClr val="tx1"/>
                    </a:solidFill>
                  </a:rPr>
                  <a:t> là ma trận trọng số liên kết giữa layer </a:t>
                </a:r>
                <a14:m>
                  <m:oMath xmlns:m="http://schemas.openxmlformats.org/officeDocument/2006/math">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𝑙</m:t>
                            </m:r>
                            <m:r>
                              <a:rPr lang="en-US" i="1">
                                <a:solidFill>
                                  <a:schemeClr val="tx1"/>
                                </a:solidFill>
                                <a:latin typeface="Cambria Math" panose="02040503050406030204" pitchFamily="18" charset="0"/>
                              </a:rPr>
                              <m:t>−1</m:t>
                            </m:r>
                          </m:e>
                        </m:d>
                      </m:e>
                      <m:sup>
                        <m:r>
                          <a:rPr lang="en-US" i="1">
                            <a:solidFill>
                              <a:schemeClr val="tx1"/>
                            </a:solidFill>
                            <a:latin typeface="Cambria Math" panose="02040503050406030204" pitchFamily="18" charset="0"/>
                          </a:rPr>
                          <m:t>𝑡h</m:t>
                        </m:r>
                      </m:sup>
                    </m:sSup>
                  </m:oMath>
                </a14:m>
                <a:r>
                  <a:rPr lang="en-US">
                    <a:solidFill>
                      <a:schemeClr val="tx1"/>
                    </a:solidFill>
                  </a:rPr>
                  <a:t> và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𝑙</m:t>
                        </m:r>
                      </m:e>
                      <m:sup>
                        <m:r>
                          <a:rPr lang="en-US" i="1">
                            <a:solidFill>
                              <a:schemeClr val="tx1"/>
                            </a:solidFill>
                            <a:latin typeface="Cambria Math" panose="02040503050406030204" pitchFamily="18" charset="0"/>
                          </a:rPr>
                          <m:t>𝑡h</m:t>
                        </m:r>
                      </m:sup>
                    </m:sSup>
                  </m:oMath>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3051F13F-C7B0-472F-A82F-8092521B4F4C}"/>
                  </a:ext>
                </a:extLst>
              </p:cNvPr>
              <p:cNvSpPr>
                <a:spLocks noGrp="1" noRot="1" noChangeAspect="1" noMove="1" noResize="1" noEditPoints="1" noAdjustHandles="1" noChangeArrowheads="1" noChangeShapeType="1" noTextEdit="1"/>
              </p:cNvSpPr>
              <p:nvPr>
                <p:ph idx="1"/>
              </p:nvPr>
            </p:nvSpPr>
            <p:spPr>
              <a:blipFill>
                <a:blip r:embed="rId2"/>
                <a:stretch>
                  <a:fillRect l="-11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979CAC3-CA26-4208-A811-F4CE5C054E9E}"/>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0BE60824-0850-48F9-BDAE-0AFA7ECA437E}"/>
              </a:ext>
            </a:extLst>
          </p:cNvPr>
          <p:cNvSpPr>
            <a:spLocks noGrp="1"/>
          </p:cNvSpPr>
          <p:nvPr>
            <p:ph type="sldNum" sz="quarter" idx="12"/>
          </p:nvPr>
        </p:nvSpPr>
        <p:spPr/>
        <p:txBody>
          <a:bodyPr/>
          <a:lstStyle/>
          <a:p>
            <a:fld id="{C9903506-58EC-404B-8653-E6A95D7114F3}" type="slidenum">
              <a:rPr lang="en-US" smtClean="0"/>
              <a:t>23</a:t>
            </a:fld>
            <a:endParaRPr lang="en-US"/>
          </a:p>
        </p:txBody>
      </p:sp>
    </p:spTree>
    <p:extLst>
      <p:ext uri="{BB962C8B-B14F-4D97-AF65-F5344CB8AC3E}">
        <p14:creationId xmlns:p14="http://schemas.microsoft.com/office/powerpoint/2010/main" val="268897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F5BB-F154-4328-8BFB-6B5AB81068B6}"/>
              </a:ext>
            </a:extLst>
          </p:cNvPr>
          <p:cNvSpPr>
            <a:spLocks noGrp="1"/>
          </p:cNvSpPr>
          <p:nvPr>
            <p:ph type="title"/>
          </p:nvPr>
        </p:nvSpPr>
        <p:spPr/>
        <p:txBody>
          <a:bodyPr/>
          <a:lstStyle/>
          <a:p>
            <a:pPr algn="ctr"/>
            <a:r>
              <a:rPr lang="en-US" b="1"/>
              <a:t>Error backward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534A6E-DC89-4EC8-ACD8-61BECD8A3D60}"/>
                  </a:ext>
                </a:extLst>
              </p:cNvPr>
              <p:cNvSpPr>
                <a:spLocks noGrp="1"/>
              </p:cNvSpPr>
              <p:nvPr>
                <p:ph idx="1"/>
              </p:nvPr>
            </p:nvSpPr>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𝑬</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𝐽</m:t>
                          </m:r>
                        </m:num>
                        <m:den>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𝒁</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𝑁</m:t>
                          </m:r>
                        </m:den>
                      </m:f>
                      <m:d>
                        <m:dPr>
                          <m:ctrlPr>
                            <a:rPr lang="en-US" i="1">
                              <a:solidFill>
                                <a:schemeClr val="tx1"/>
                              </a:solidFill>
                              <a:latin typeface="Cambria Math" panose="02040503050406030204" pitchFamily="18" charset="0"/>
                            </a:rPr>
                          </m:ctrlPr>
                        </m:dPr>
                        <m:e>
                          <m:acc>
                            <m:accPr>
                              <m:chr m:val="̂"/>
                              <m:ctrlPr>
                                <a:rPr lang="en-US" b="1"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𝒀</m:t>
                              </m:r>
                            </m:e>
                          </m:acc>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𝒀</m:t>
                          </m:r>
                        </m:e>
                      </m:d>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𝐽</m:t>
                          </m:r>
                        </m:num>
                        <m:den>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𝑾</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den>
                      </m:f>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𝑨</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𝑬</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𝑇</m:t>
                          </m:r>
                        </m:sup>
                      </m:sSup>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𝐽</m:t>
                          </m:r>
                        </m:num>
                        <m:den>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𝒃</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den>
                      </m:f>
                      <m:r>
                        <a:rPr lang="en-US" i="1">
                          <a:solidFill>
                            <a:schemeClr val="tx1"/>
                          </a:solidFill>
                          <a:latin typeface="Cambria Math" panose="02040503050406030204" pitchFamily="18" charset="0"/>
                        </a:rPr>
                        <m:t>=</m:t>
                      </m:r>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𝑁</m:t>
                          </m:r>
                        </m:sup>
                        <m:e>
                          <m:sSubSup>
                            <m:sSubSupPr>
                              <m:ctrlPr>
                                <a:rPr lang="en-US" i="1">
                                  <a:solidFill>
                                    <a:schemeClr val="tx1"/>
                                  </a:solidFill>
                                  <a:latin typeface="Cambria Math" panose="02040503050406030204" pitchFamily="18" charset="0"/>
                                </a:rPr>
                              </m:ctrlPr>
                            </m:sSubSupPr>
                            <m:e>
                              <m:r>
                                <a:rPr lang="en-US" b="1" i="1">
                                  <a:solidFill>
                                    <a:schemeClr val="tx1"/>
                                  </a:solidFill>
                                  <a:latin typeface="Cambria Math" panose="02040503050406030204" pitchFamily="18" charset="0"/>
                                </a:rPr>
                                <m:t>𝒆</m:t>
                              </m:r>
                            </m:e>
                            <m:sub>
                              <m:r>
                                <a:rPr lang="en-US" i="1">
                                  <a:solidFill>
                                    <a:schemeClr val="tx1"/>
                                  </a:solidFill>
                                  <a:latin typeface="Cambria Math" panose="02040503050406030204" pitchFamily="18" charset="0"/>
                                </a:rPr>
                                <m:t>𝑛</m:t>
                              </m:r>
                            </m:sub>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bSup>
                        </m:e>
                      </m:nary>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𝑬</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𝑾</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𝑬</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2</m:t>
                                  </m:r>
                                </m:e>
                              </m:d>
                            </m:sup>
                          </m:sSup>
                        </m:e>
                      </m:d>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𝒁</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e>
                      </m:d>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𝐽</m:t>
                          </m:r>
                        </m:num>
                        <m:den>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𝑾</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den>
                      </m:f>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𝑨</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e>
                          </m:d>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𝑬</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𝑿</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𝑬</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𝑇</m:t>
                          </m:r>
                        </m:sup>
                      </m:sSup>
                    </m:oMath>
                  </m:oMathPara>
                </a14:m>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𝐽</m:t>
                          </m:r>
                        </m:num>
                        <m:den>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𝒃</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p>
                        </m:den>
                      </m:f>
                      <m:r>
                        <a:rPr lang="en-US" i="1">
                          <a:solidFill>
                            <a:schemeClr val="tx1"/>
                          </a:solidFill>
                          <a:latin typeface="Cambria Math" panose="02040503050406030204" pitchFamily="18" charset="0"/>
                        </a:rPr>
                        <m:t>=</m:t>
                      </m:r>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𝑁</m:t>
                          </m:r>
                        </m:sup>
                        <m:e>
                          <m:sSubSup>
                            <m:sSubSupPr>
                              <m:ctrlPr>
                                <a:rPr lang="en-US" i="1">
                                  <a:solidFill>
                                    <a:schemeClr val="tx1"/>
                                  </a:solidFill>
                                  <a:latin typeface="Cambria Math" panose="02040503050406030204" pitchFamily="18" charset="0"/>
                                </a:rPr>
                              </m:ctrlPr>
                            </m:sSubSupPr>
                            <m:e>
                              <m:r>
                                <a:rPr lang="en-US" b="1" i="1">
                                  <a:solidFill>
                                    <a:schemeClr val="tx1"/>
                                  </a:solidFill>
                                  <a:latin typeface="Cambria Math" panose="02040503050406030204" pitchFamily="18" charset="0"/>
                                </a:rPr>
                                <m:t>𝒆</m:t>
                              </m:r>
                            </m:e>
                            <m:sub>
                              <m:r>
                                <a:rPr lang="en-US" i="1">
                                  <a:solidFill>
                                    <a:schemeClr val="tx1"/>
                                  </a:solidFill>
                                  <a:latin typeface="Cambria Math" panose="02040503050406030204" pitchFamily="18" charset="0"/>
                                </a:rPr>
                                <m:t>𝑛</m:t>
                              </m:r>
                            </m:sub>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sup>
                          </m:sSubSup>
                        </m:e>
                      </m:nary>
                    </m:oMath>
                  </m:oMathPara>
                </a14:m>
                <a:endParaRPr lang="en-US"/>
              </a:p>
              <a:p>
                <a:endParaRPr lang="en-US"/>
              </a:p>
            </p:txBody>
          </p:sp>
        </mc:Choice>
        <mc:Fallback xmlns="">
          <p:sp>
            <p:nvSpPr>
              <p:cNvPr id="3" name="Content Placeholder 2">
                <a:extLst>
                  <a:ext uri="{FF2B5EF4-FFF2-40B4-BE49-F238E27FC236}">
                    <a16:creationId xmlns:a16="http://schemas.microsoft.com/office/drawing/2014/main" id="{D0534A6E-DC89-4EC8-ACD8-61BECD8A3D6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F630563-BFE9-4779-990B-7816DA8A77EB}"/>
              </a:ext>
            </a:extLst>
          </p:cNvPr>
          <p:cNvSpPr>
            <a:spLocks noGrp="1"/>
          </p:cNvSpPr>
          <p:nvPr>
            <p:ph type="dt" sz="half" idx="10"/>
          </p:nvPr>
        </p:nvSpPr>
        <p:spPr/>
        <p:txBody>
          <a:bodyPr/>
          <a:lstStyle/>
          <a:p>
            <a:fld id="{A3E07BEC-C2F7-4184-951E-9AFF704887D5}" type="datetime1">
              <a:rPr lang="en-US" smtClean="0"/>
              <a:t>11-Sep-18</a:t>
            </a:fld>
            <a:endParaRPr lang="en-US"/>
          </a:p>
        </p:txBody>
      </p:sp>
      <p:sp>
        <p:nvSpPr>
          <p:cNvPr id="5" name="Slide Number Placeholder 4">
            <a:extLst>
              <a:ext uri="{FF2B5EF4-FFF2-40B4-BE49-F238E27FC236}">
                <a16:creationId xmlns:a16="http://schemas.microsoft.com/office/drawing/2014/main" id="{948FD151-6FCE-44B2-8DAC-AB68230889E5}"/>
              </a:ext>
            </a:extLst>
          </p:cNvPr>
          <p:cNvSpPr>
            <a:spLocks noGrp="1"/>
          </p:cNvSpPr>
          <p:nvPr>
            <p:ph type="sldNum" sz="quarter" idx="12"/>
          </p:nvPr>
        </p:nvSpPr>
        <p:spPr/>
        <p:txBody>
          <a:bodyPr/>
          <a:lstStyle/>
          <a:p>
            <a:fld id="{C9903506-58EC-404B-8653-E6A95D7114F3}" type="slidenum">
              <a:rPr lang="en-US" smtClean="0"/>
              <a:t>24</a:t>
            </a:fld>
            <a:endParaRPr lang="en-US"/>
          </a:p>
        </p:txBody>
      </p:sp>
    </p:spTree>
    <p:extLst>
      <p:ext uri="{BB962C8B-B14F-4D97-AF65-F5344CB8AC3E}">
        <p14:creationId xmlns:p14="http://schemas.microsoft.com/office/powerpoint/2010/main" val="91046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1. Chuẩn hóa dữ liệu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8000" y="1235075"/>
                <a:ext cx="10972800" cy="4775200"/>
              </a:xfrm>
            </p:spPr>
            <p:txBody>
              <a:bodyPr>
                <a:normAutofit/>
              </a:bodyPr>
              <a:lstStyle/>
              <a:p>
                <a:r>
                  <a:rPr lang="en-US">
                    <a:solidFill>
                      <a:schemeClr val="tx1"/>
                    </a:solidFill>
                  </a:rPr>
                  <a:t>Sử dụng khi các thành phần của vector dữ liệu chênh lệch nhau quá lớn.</a:t>
                </a:r>
              </a:p>
              <a:p>
                <a:r>
                  <a:rPr lang="en-US">
                    <a:solidFill>
                      <a:schemeClr val="tx1"/>
                    </a:solidFill>
                  </a:rPr>
                  <a:t>Phư</a:t>
                </a:r>
                <a:r>
                  <a:rPr lang="vi-VN">
                    <a:solidFill>
                      <a:schemeClr val="tx1"/>
                    </a:solidFill>
                  </a:rPr>
                  <a:t>ơ</a:t>
                </a:r>
                <a:r>
                  <a:rPr lang="en-US">
                    <a:solidFill>
                      <a:schemeClr val="tx1"/>
                    </a:solidFill>
                  </a:rPr>
                  <a:t>ng pháp:</a:t>
                </a:r>
              </a:p>
              <a:p>
                <a:pPr marL="0" indent="0">
                  <a:buNone/>
                </a:pPr>
                <a:r>
                  <a:rPr lang="en-US">
                    <a:solidFill>
                      <a:schemeClr val="tx1"/>
                    </a:solidFill>
                  </a:rPr>
                  <a:t>1. Rescaling</a:t>
                </a:r>
              </a:p>
              <a:p>
                <a:pPr marL="0" indent="0">
                  <a:buNone/>
                </a:pPr>
                <a:r>
                  <a:rPr lang="en-US">
                    <a:solidFill>
                      <a:schemeClr val="tx1"/>
                    </a:solidFill>
                  </a:rPr>
                  <a:t>	Đ</a:t>
                </a:r>
                <a:r>
                  <a:rPr lang="vi-VN">
                    <a:solidFill>
                      <a:schemeClr val="tx1"/>
                    </a:solidFill>
                  </a:rPr>
                  <a:t>ưa tất cả các thành phần về cùng một khoảng [0,1] </a:t>
                </a:r>
                <a:endParaRPr lang="en-US" i="1">
                  <a:solidFill>
                    <a:schemeClr val="tx1"/>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min</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func>
                        </m:num>
                        <m:den>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max</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func>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min</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func>
                        </m:den>
                      </m:f>
                    </m:oMath>
                  </m:oMathPara>
                </a14:m>
                <a:endParaRPr lang="en-US"/>
              </a:p>
              <a:p>
                <a:pPr marL="533386" lvl="1" indent="0">
                  <a:buNone/>
                </a:pPr>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8000" y="1235075"/>
                <a:ext cx="10972800" cy="4775200"/>
              </a:xfrm>
              <a:blipFill>
                <a:blip r:embed="rId2"/>
                <a:stretch>
                  <a:fillRect l="-1111" t="-140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3</a:t>
            </a:fld>
            <a:endParaRPr lang="en-US"/>
          </a:p>
        </p:txBody>
      </p:sp>
    </p:spTree>
    <p:extLst>
      <p:ext uri="{BB962C8B-B14F-4D97-AF65-F5344CB8AC3E}">
        <p14:creationId xmlns:p14="http://schemas.microsoft.com/office/powerpoint/2010/main" val="234613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1. Chuẩn hóa dữ liệu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a:solidFill>
                      <a:schemeClr val="tx1"/>
                    </a:solidFill>
                  </a:rPr>
                  <a:t>2. StandardizatiPhư</a:t>
                </a:r>
                <a:r>
                  <a:rPr lang="vi-VN">
                    <a:solidFill>
                      <a:schemeClr val="tx1"/>
                    </a:solidFill>
                  </a:rPr>
                  <a:t>ơ</a:t>
                </a:r>
                <a:r>
                  <a:rPr lang="en-US">
                    <a:solidFill>
                      <a:schemeClr val="tx1"/>
                    </a:solidFill>
                  </a:rPr>
                  <a:t>ng pháp:</a:t>
                </a:r>
              </a:p>
              <a:p>
                <a:pPr marL="0" indent="0">
                  <a:buNone/>
                </a:pPr>
                <a:r>
                  <a:rPr lang="en-US">
                    <a:solidFill>
                      <a:schemeClr val="tx1"/>
                    </a:solidFill>
                  </a:rPr>
                  <a:t>on</a:t>
                </a:r>
              </a:p>
              <a:p>
                <a:pPr marL="0" indent="0">
                  <a:buNone/>
                </a:pPr>
                <a:r>
                  <a:rPr lang="en-US">
                    <a:solidFill>
                      <a:schemeClr val="tx1"/>
                    </a:solidFill>
                  </a:rPr>
                  <a:t>	G</a:t>
                </a:r>
                <a:r>
                  <a:rPr lang="vi-VN">
                    <a:solidFill>
                      <a:schemeClr val="tx1"/>
                    </a:solidFill>
                  </a:rPr>
                  <a:t>iả sử mỗi thành phần đều có phân phối chuẩn với kỳ vọng là 0 và phương sai là 1</a:t>
                </a:r>
                <a:r>
                  <a:rPr lang="en-US">
                    <a:solidFill>
                      <a:schemeClr val="tx1"/>
                    </a:solidFill>
                  </a:rPr>
                  <a:t>.</a:t>
                </a: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num>
                        <m:den>
                          <m:r>
                            <a:rPr lang="en-US" i="1">
                              <a:solidFill>
                                <a:schemeClr val="tx1"/>
                              </a:solidFill>
                              <a:latin typeface="Cambria Math" panose="02040503050406030204" pitchFamily="18" charset="0"/>
                            </a:rPr>
                            <m:t>𝜎</m:t>
                          </m:r>
                        </m:den>
                      </m:f>
                    </m:oMath>
                  </m:oMathPara>
                </a14:m>
                <a:endParaRPr lang="en-US"/>
              </a:p>
              <a:p>
                <a:pPr marL="0" indent="0">
                  <a:buNone/>
                </a:pPr>
                <a:r>
                  <a:rPr lang="en-US">
                    <a:solidFill>
                      <a:schemeClr val="tx1"/>
                    </a:solidFill>
                  </a:rPr>
                  <a:t>	v</a:t>
                </a:r>
                <a:r>
                  <a:rPr lang="vi-VN">
                    <a:solidFill>
                      <a:schemeClr val="tx1"/>
                    </a:solidFill>
                  </a:rPr>
                  <a:t>ới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𝜎</m:t>
                    </m:r>
                  </m:oMath>
                </a14:m>
                <a:r>
                  <a:rPr lang="en-US">
                    <a:solidFill>
                      <a:schemeClr val="tx1"/>
                    </a:solidFill>
                  </a:rPr>
                  <a:t> </a:t>
                </a:r>
                <a:r>
                  <a:rPr lang="vi-VN">
                    <a:solidFill>
                      <a:schemeClr val="tx1"/>
                    </a:solidFill>
                  </a:rPr>
                  <a:t>lần lượt là kỳ vọng và phương sai của thành phần đó trên toàn bộ training data.</a:t>
                </a:r>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1405" r="-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4</a:t>
            </a:fld>
            <a:endParaRPr lang="en-US"/>
          </a:p>
        </p:txBody>
      </p:sp>
    </p:spTree>
    <p:extLst>
      <p:ext uri="{BB962C8B-B14F-4D97-AF65-F5344CB8AC3E}">
        <p14:creationId xmlns:p14="http://schemas.microsoft.com/office/powerpoint/2010/main" val="223232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1. Chuẩn hóa dữ liệu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solidFill>
                      <a:schemeClr val="tx1"/>
                    </a:solidFill>
                  </a:rPr>
                  <a:t>Phư</a:t>
                </a:r>
                <a:r>
                  <a:rPr lang="vi-VN">
                    <a:solidFill>
                      <a:schemeClr val="tx1"/>
                    </a:solidFill>
                  </a:rPr>
                  <a:t>ơ</a:t>
                </a:r>
                <a:r>
                  <a:rPr lang="en-US">
                    <a:solidFill>
                      <a:schemeClr val="tx1"/>
                    </a:solidFill>
                  </a:rPr>
                  <a:t>ng pháp:</a:t>
                </a:r>
              </a:p>
              <a:p>
                <a:pPr marL="0" indent="0">
                  <a:buNone/>
                </a:pPr>
                <a:r>
                  <a:rPr lang="en-US">
                    <a:solidFill>
                      <a:schemeClr val="tx1"/>
                    </a:solidFill>
                  </a:rPr>
                  <a:t>3. Scaling to unit length</a:t>
                </a:r>
              </a:p>
              <a:p>
                <a:pPr marL="0" indent="0">
                  <a:buNone/>
                </a:pPr>
                <a:r>
                  <a:rPr lang="en-US">
                    <a:solidFill>
                      <a:schemeClr val="tx1"/>
                    </a:solidFill>
                  </a:rPr>
                  <a:t>	Chuẩn hóa các thành phần của mỗi vector dữ liệu sao cho toàn bộ vector có độ lớn (Euclid, tức norm 2) bằng 1</a:t>
                </a: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𝑥</m:t>
                          </m:r>
                        </m:num>
                        <m:den>
                          <m:sSub>
                            <m:sSubPr>
                              <m:ctrlPr>
                                <a:rPr lang="en-US" i="1">
                                  <a:solidFill>
                                    <a:schemeClr val="tx1"/>
                                  </a:solidFill>
                                  <a:latin typeface="Cambria Math" panose="02040503050406030204" pitchFamily="18" charset="0"/>
                                </a:rPr>
                              </m:ctrlPr>
                            </m:sSub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sub>
                              <m:r>
                                <a:rPr lang="en-US" i="1">
                                  <a:solidFill>
                                    <a:schemeClr val="tx1"/>
                                  </a:solidFill>
                                  <a:latin typeface="Cambria Math" panose="02040503050406030204" pitchFamily="18" charset="0"/>
                                </a:rPr>
                                <m:t>2</m:t>
                              </m:r>
                            </m:sub>
                          </m:sSub>
                        </m:den>
                      </m:f>
                    </m:oMath>
                  </m:oMathPara>
                </a14:m>
                <a:endParaRPr lang="en-US"/>
              </a:p>
              <a:p>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140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5</a:t>
            </a:fld>
            <a:endParaRPr lang="en-US"/>
          </a:p>
        </p:txBody>
      </p:sp>
    </p:spTree>
    <p:extLst>
      <p:ext uri="{BB962C8B-B14F-4D97-AF65-F5344CB8AC3E}">
        <p14:creationId xmlns:p14="http://schemas.microsoft.com/office/powerpoint/2010/main" val="3046399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2. Gradient Descent</a:t>
            </a:r>
          </a:p>
        </p:txBody>
      </p:sp>
      <p:sp>
        <p:nvSpPr>
          <p:cNvPr id="3" name="Content Placeholder 2"/>
          <p:cNvSpPr>
            <a:spLocks noGrp="1"/>
          </p:cNvSpPr>
          <p:nvPr>
            <p:ph idx="1"/>
          </p:nvPr>
        </p:nvSpPr>
        <p:spPr/>
        <p:txBody>
          <a:bodyPr>
            <a:normAutofit lnSpcReduction="10000"/>
          </a:bodyPr>
          <a:lstStyle/>
          <a:p>
            <a:r>
              <a:rPr lang="vi-VN">
                <a:solidFill>
                  <a:schemeClr val="tx1"/>
                </a:solidFill>
              </a:rPr>
              <a:t>Trong Machine Learning, chúng ta thường xuyên phải tìm giá trị nhỏ nhất (hoặc là lớn nhất) của một hàm số nào đó</a:t>
            </a:r>
            <a:endParaRPr lang="en-US">
              <a:solidFill>
                <a:schemeClr val="tx1"/>
              </a:solidFill>
            </a:endParaRPr>
          </a:p>
          <a:p>
            <a:r>
              <a:rPr lang="en-US">
                <a:solidFill>
                  <a:schemeClr val="tx1"/>
                </a:solidFill>
              </a:rPr>
              <a:t>V</a:t>
            </a:r>
            <a:r>
              <a:rPr lang="vi-VN">
                <a:solidFill>
                  <a:schemeClr val="tx1"/>
                </a:solidFill>
              </a:rPr>
              <a:t>iệc tìm </a:t>
            </a:r>
            <a:r>
              <a:rPr lang="vi-VN" i="1">
                <a:solidFill>
                  <a:schemeClr val="tx1"/>
                </a:solidFill>
              </a:rPr>
              <a:t>global minimum </a:t>
            </a:r>
            <a:r>
              <a:rPr lang="vi-VN">
                <a:solidFill>
                  <a:schemeClr val="tx1"/>
                </a:solidFill>
              </a:rPr>
              <a:t>của các hàm mất mát là rất phức tạp. Thay vào đó, người ta tìm các điểm </a:t>
            </a:r>
            <a:r>
              <a:rPr lang="vi-VN" i="1">
                <a:solidFill>
                  <a:schemeClr val="tx1"/>
                </a:solidFill>
              </a:rPr>
              <a:t>local minimum</a:t>
            </a:r>
            <a:r>
              <a:rPr lang="vi-VN">
                <a:solidFill>
                  <a:schemeClr val="tx1"/>
                </a:solidFill>
              </a:rPr>
              <a:t>, và ở một mức độ nào đó, coi đó là nghiệm cần tìm của bài toán.</a:t>
            </a:r>
            <a:endParaRPr lang="en-US">
              <a:solidFill>
                <a:schemeClr val="tx1"/>
              </a:solidFill>
            </a:endParaRPr>
          </a:p>
          <a:p>
            <a:r>
              <a:rPr lang="vi-VN">
                <a:solidFill>
                  <a:schemeClr val="tx1"/>
                </a:solidFill>
              </a:rPr>
              <a:t>Các điểm </a:t>
            </a:r>
            <a:r>
              <a:rPr lang="vi-VN" i="1">
                <a:solidFill>
                  <a:schemeClr val="tx1"/>
                </a:solidFill>
              </a:rPr>
              <a:t>local minimum </a:t>
            </a:r>
            <a:r>
              <a:rPr lang="vi-VN">
                <a:solidFill>
                  <a:schemeClr val="tx1"/>
                </a:solidFill>
              </a:rPr>
              <a:t>là nghiệm của phương trình đạo hàm bằng 0. </a:t>
            </a:r>
            <a:r>
              <a:rPr lang="en-US">
                <a:solidFill>
                  <a:schemeClr val="tx1"/>
                </a:solidFill>
              </a:rPr>
              <a:t>Nếu </a:t>
            </a:r>
            <a:r>
              <a:rPr lang="vi-VN">
                <a:solidFill>
                  <a:schemeClr val="tx1"/>
                </a:solidFill>
              </a:rPr>
              <a:t>tìm được toàn bộ (hữu hạn) các điểm cực tiểu, ta chỉ cần thay từng điểm </a:t>
            </a:r>
            <a:r>
              <a:rPr lang="vi-VN" i="1">
                <a:solidFill>
                  <a:schemeClr val="tx1"/>
                </a:solidFill>
              </a:rPr>
              <a:t>local minimum </a:t>
            </a:r>
            <a:r>
              <a:rPr lang="vi-VN">
                <a:solidFill>
                  <a:schemeClr val="tx1"/>
                </a:solidFill>
              </a:rPr>
              <a:t>đó vào hàm số rồi tìm điểm </a:t>
            </a:r>
            <a:r>
              <a:rPr lang="en-US" i="1">
                <a:solidFill>
                  <a:schemeClr val="tx1"/>
                </a:solidFill>
              </a:rPr>
              <a:t>global minimum</a:t>
            </a:r>
          </a:p>
          <a:p>
            <a:r>
              <a:rPr lang="en-US">
                <a:solidFill>
                  <a:schemeClr val="tx1"/>
                </a:solidFill>
              </a:rPr>
              <a:t>Tuy nhiên, </a:t>
            </a:r>
            <a:r>
              <a:rPr lang="vi-VN">
                <a:solidFill>
                  <a:schemeClr val="tx1"/>
                </a:solidFill>
              </a:rPr>
              <a:t>trong hầu hết các trường hợp, việc giải phương trình đạo hàm bằng 0 là bất khả thi</a:t>
            </a:r>
            <a:r>
              <a:rPr lang="en-US">
                <a:solidFill>
                  <a:schemeClr val="tx1"/>
                </a:solidFill>
              </a:rPr>
              <a:t>.</a:t>
            </a:r>
          </a:p>
        </p:txBody>
      </p:sp>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6</a:t>
            </a:fld>
            <a:endParaRPr lang="en-US"/>
          </a:p>
        </p:txBody>
      </p:sp>
    </p:spTree>
    <p:extLst>
      <p:ext uri="{BB962C8B-B14F-4D97-AF65-F5344CB8AC3E}">
        <p14:creationId xmlns:p14="http://schemas.microsoft.com/office/powerpoint/2010/main" val="350346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2.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solidFill>
                      <a:schemeClr val="tx1"/>
                    </a:solidFill>
                  </a:rPr>
                  <a:t>Gradient descent: xuất phát từ một điểm, sau đó dùng một phép toán lặp để tiến dần đến điểm cần tìm, tức đến khi đạo hàm gần với 0</a:t>
                </a:r>
              </a:p>
              <a:p>
                <a:r>
                  <a:rPr lang="vi-VN">
                    <a:solidFill>
                      <a:schemeClr val="tx1"/>
                    </a:solidFill>
                  </a:rPr>
                  <a:t>Quy tắc: luôn luôn </a:t>
                </a:r>
                <a:r>
                  <a:rPr lang="vi-VN" b="1">
                    <a:solidFill>
                      <a:schemeClr val="tx1"/>
                    </a:solidFill>
                  </a:rPr>
                  <a:t>đi ngược hướng với đạo hàm </a:t>
                </a:r>
                <a:r>
                  <a:rPr lang="vi-VN">
                    <a:solidFill>
                      <a:schemeClr val="tx1"/>
                    </a:solidFill>
                  </a:rPr>
                  <a:t>để tiến tới đạo hàm của hàm cần tối ưu (hàm mất mát) bằng 0.</a:t>
                </a:r>
                <a:endParaRPr 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𝜃</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𝜃</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𝜂</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𝜃</m:t>
                          </m:r>
                        </m:e>
                      </m:d>
                    </m:oMath>
                  </m:oMathPara>
                </a14:m>
                <a:endParaRPr lang="en-US"/>
              </a:p>
              <a:p>
                <a:pPr lvl="1"/>
                <a14:m>
                  <m:oMath xmlns:m="http://schemas.openxmlformats.org/officeDocument/2006/math">
                    <m:r>
                      <a:rPr lang="en-US" i="1" smtClean="0">
                        <a:solidFill>
                          <a:schemeClr val="tx1"/>
                        </a:solidFill>
                        <a:latin typeface="Cambria Math" panose="02040503050406030204" pitchFamily="18" charset="0"/>
                      </a:rPr>
                      <m:t>𝜃</m:t>
                    </m:r>
                  </m:oMath>
                </a14:m>
                <a:r>
                  <a:rPr lang="en-US">
                    <a:solidFill>
                      <a:schemeClr val="tx1"/>
                    </a:solidFill>
                  </a:rPr>
                  <a:t> là tập các tham số của mô hình</a:t>
                </a:r>
              </a:p>
              <a:p>
                <a:pPr lvl="1"/>
                <a:r>
                  <a:rPr lang="en-US" i="1">
                    <a:solidFill>
                      <a:schemeClr val="tx1"/>
                    </a:solidFill>
                  </a:rPr>
                  <a:t>J </a:t>
                </a:r>
                <a:r>
                  <a:rPr lang="en-US">
                    <a:solidFill>
                      <a:schemeClr val="tx1"/>
                    </a:solidFill>
                  </a:rPr>
                  <a:t>là hàm mất mát của mô hình</a:t>
                </a:r>
              </a:p>
              <a:p>
                <a:pPr lvl="1"/>
                <a:r>
                  <a:rPr lang="en-US" i="1">
                    <a:solidFill>
                      <a:schemeClr val="tx1"/>
                    </a:solidFill>
                  </a:rPr>
                  <a:t>η </a:t>
                </a:r>
                <a:r>
                  <a:rPr lang="en-US">
                    <a:solidFill>
                      <a:schemeClr val="tx1"/>
                    </a:solidFill>
                  </a:rPr>
                  <a:t>là tốc độ học (learning rate)</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𝜃</m:t>
                        </m:r>
                      </m:e>
                    </m:d>
                  </m:oMath>
                </a14:m>
                <a:r>
                  <a:rPr lang="en-US" i="1">
                    <a:solidFill>
                      <a:schemeClr val="tx1"/>
                    </a:solidFill>
                  </a:rPr>
                  <a:t> </a:t>
                </a:r>
                <a:r>
                  <a:rPr lang="en-US">
                    <a:solidFill>
                      <a:schemeClr val="tx1"/>
                    </a:solidFill>
                  </a:rPr>
                  <a:t>là đạo hàm của hàm mất mát tại </a:t>
                </a:r>
                <a14:m>
                  <m:oMath xmlns:m="http://schemas.openxmlformats.org/officeDocument/2006/math">
                    <m:r>
                      <a:rPr lang="en-US" i="1">
                        <a:solidFill>
                          <a:schemeClr val="tx1"/>
                        </a:solidFill>
                        <a:latin typeface="Cambria Math" panose="02040503050406030204" pitchFamily="18" charset="0"/>
                      </a:rPr>
                      <m:t>𝜃</m:t>
                    </m:r>
                  </m:oMath>
                </a14:m>
                <a:endParaRPr lang="en-US">
                  <a:solidFill>
                    <a:schemeClr val="tx1"/>
                  </a:solidFill>
                </a:endParaRPr>
              </a:p>
              <a:p>
                <a:pPr marL="0" indent="0">
                  <a:buNone/>
                </a:pPr>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4" t="-1405" r="-1222" b="-5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7</a:t>
            </a:fld>
            <a:endParaRPr lang="en-US"/>
          </a:p>
        </p:txBody>
      </p:sp>
    </p:spTree>
    <p:extLst>
      <p:ext uri="{BB962C8B-B14F-4D97-AF65-F5344CB8AC3E}">
        <p14:creationId xmlns:p14="http://schemas.microsoft.com/office/powerpoint/2010/main" val="61427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Stochastic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solidFill>
                      <a:schemeClr val="tx1"/>
                    </a:solidFill>
                  </a:rPr>
                  <a:t>Tại 1 thời điểm, ta chỉ tính đạo hàm của hàm mất mát dựa trên chỉ một điểm dữ liệu </a:t>
                </a:r>
                <a:r>
                  <a:rPr lang="en-US" i="1">
                    <a:solidFill>
                      <a:schemeClr val="tx1"/>
                    </a:solidFill>
                  </a:rPr>
                  <a:t>x</a:t>
                </a:r>
                <a:r>
                  <a:rPr lang="en-US" i="1" baseline="-25000">
                    <a:solidFill>
                      <a:schemeClr val="tx1"/>
                    </a:solidFill>
                  </a:rPr>
                  <a:t>i</a:t>
                </a:r>
                <a:r>
                  <a:rPr lang="en-US" i="1">
                    <a:solidFill>
                      <a:schemeClr val="tx1"/>
                    </a:solidFill>
                  </a:rPr>
                  <a:t> </a:t>
                </a:r>
                <a:r>
                  <a:rPr lang="en-US">
                    <a:solidFill>
                      <a:schemeClr val="tx1"/>
                    </a:solidFill>
                  </a:rPr>
                  <a:t>rồi cập nhật </a:t>
                </a:r>
                <a:r>
                  <a:rPr lang="en-US" i="1">
                    <a:solidFill>
                      <a:schemeClr val="tx1"/>
                    </a:solidFill>
                  </a:rPr>
                  <a:t>θ </a:t>
                </a:r>
                <a:r>
                  <a:rPr lang="en-US">
                    <a:solidFill>
                      <a:schemeClr val="tx1"/>
                    </a:solidFill>
                  </a:rPr>
                  <a:t>dựa trên đạo hàm này</a:t>
                </a:r>
              </a:p>
              <a:p>
                <a:pPr marL="0" indent="0">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𝜃</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𝜃</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𝜂</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𝜃</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e>
                      </m:d>
                    </m:oMath>
                  </m:oMathPara>
                </a14:m>
                <a:endParaRPr lang="en-US">
                  <a:solidFill>
                    <a:schemeClr val="tx1"/>
                  </a:solidFill>
                </a:endParaRPr>
              </a:p>
              <a:p>
                <a:r>
                  <a:rPr lang="en-US">
                    <a:solidFill>
                      <a:schemeClr val="tx1"/>
                    </a:solidFill>
                  </a:rPr>
                  <a:t>Sau mỗi epoch, chúng ta cần shuffle (xáo trộn) các dữ liệu để đảm bảo tính ngẫu nhiên</a:t>
                </a:r>
              </a:p>
              <a:p>
                <a:r>
                  <a:rPr lang="vi-VN">
                    <a:solidFill>
                      <a:schemeClr val="tx1"/>
                    </a:solidFill>
                  </a:rPr>
                  <a:t>SGD có tốc độ </a:t>
                </a:r>
                <a:r>
                  <a:rPr lang="vi-VN" b="1">
                    <a:solidFill>
                      <a:schemeClr val="tx1"/>
                    </a:solidFill>
                  </a:rPr>
                  <a:t>hội tụ nhanh </a:t>
                </a:r>
                <a:r>
                  <a:rPr lang="vi-VN">
                    <a:solidFill>
                      <a:schemeClr val="tx1"/>
                    </a:solidFill>
                  </a:rPr>
                  <a:t>so với GD, phù hợp với các bài toán có lượng cơ sở dữ liệu lớn (chủ yếu là Deep Learning) và online learning.</a:t>
                </a:r>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4" t="-1405" r="-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8</a:t>
            </a:fld>
            <a:endParaRPr lang="en-US"/>
          </a:p>
        </p:txBody>
      </p:sp>
    </p:spTree>
    <p:extLst>
      <p:ext uri="{BB962C8B-B14F-4D97-AF65-F5344CB8AC3E}">
        <p14:creationId xmlns:p14="http://schemas.microsoft.com/office/powerpoint/2010/main" val="423578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Stochastic gradient descent</a:t>
            </a:r>
          </a:p>
        </p:txBody>
      </p:sp>
      <p:sp>
        <p:nvSpPr>
          <p:cNvPr id="4" name="Date Placeholder 3"/>
          <p:cNvSpPr>
            <a:spLocks noGrp="1"/>
          </p:cNvSpPr>
          <p:nvPr>
            <p:ph type="dt" sz="half" idx="10"/>
          </p:nvPr>
        </p:nvSpPr>
        <p:spPr/>
        <p:txBody>
          <a:bodyPr/>
          <a:lstStyle/>
          <a:p>
            <a:fld id="{EAE3CAC7-61C7-41CC-AD94-703184400137}" type="datetime1">
              <a:rPr lang="en-US" smtClean="0"/>
              <a:t>11-Sep-18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9</a:t>
            </a:fld>
            <a:endParaRPr lang="en-US"/>
          </a:p>
        </p:txBody>
      </p:sp>
      <p:pic>
        <p:nvPicPr>
          <p:cNvPr id="6" name="Content Placeholder 5">
            <a:extLst>
              <a:ext uri="{FF2B5EF4-FFF2-40B4-BE49-F238E27FC236}">
                <a16:creationId xmlns:a16="http://schemas.microsoft.com/office/drawing/2014/main" id="{FA0EFC8B-C848-4EBB-AB05-5D4FFA7574D0}"/>
              </a:ext>
            </a:extLst>
          </p:cNvPr>
          <p:cNvPicPr>
            <a:picLocks noGrp="1"/>
          </p:cNvPicPr>
          <p:nvPr>
            <p:ph idx="1"/>
          </p:nvPr>
        </p:nvPicPr>
        <p:blipFill>
          <a:blip r:embed="rId2"/>
          <a:stretch>
            <a:fillRect/>
          </a:stretch>
        </p:blipFill>
        <p:spPr>
          <a:xfrm>
            <a:off x="2476500" y="1397001"/>
            <a:ext cx="7239000" cy="3752850"/>
          </a:xfrm>
          <a:prstGeom prst="rect">
            <a:avLst/>
          </a:prstGeom>
        </p:spPr>
      </p:pic>
      <p:sp>
        <p:nvSpPr>
          <p:cNvPr id="8" name="Rectangle 7">
            <a:extLst>
              <a:ext uri="{FF2B5EF4-FFF2-40B4-BE49-F238E27FC236}">
                <a16:creationId xmlns:a16="http://schemas.microsoft.com/office/drawing/2014/main" id="{7D9DA88E-C5DC-4345-89D8-F8E2DBDE6C3F}"/>
              </a:ext>
            </a:extLst>
          </p:cNvPr>
          <p:cNvSpPr/>
          <p:nvPr/>
        </p:nvSpPr>
        <p:spPr>
          <a:xfrm>
            <a:off x="3900526" y="5149851"/>
            <a:ext cx="4390946" cy="369332"/>
          </a:xfrm>
          <a:prstGeom prst="rect">
            <a:avLst/>
          </a:prstGeom>
        </p:spPr>
        <p:txBody>
          <a:bodyPr wrap="none">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Hình 1. So sánh  SGD (trái) và GD (phải)</a:t>
            </a:r>
          </a:p>
        </p:txBody>
      </p:sp>
    </p:spTree>
    <p:extLst>
      <p:ext uri="{BB962C8B-B14F-4D97-AF65-F5344CB8AC3E}">
        <p14:creationId xmlns:p14="http://schemas.microsoft.com/office/powerpoint/2010/main" val="3220593845"/>
      </p:ext>
    </p:extLst>
  </p:cSld>
  <p:clrMapOvr>
    <a:masterClrMapping/>
  </p:clrMapOvr>
</p:sld>
</file>

<file path=ppt/theme/theme1.xml><?xml version="1.0" encoding="utf-8"?>
<a:theme xmlns:a="http://schemas.openxmlformats.org/drawingml/2006/main" name="Theme1">
  <a:themeElements>
    <a:clrScheme name="Custom 1">
      <a:dk1>
        <a:srgbClr val="000000"/>
      </a:dk1>
      <a:lt1>
        <a:srgbClr val="FFFFFF"/>
      </a:lt1>
      <a:dk2>
        <a:srgbClr val="434342"/>
      </a:dk2>
      <a:lt2>
        <a:srgbClr val="CDD7D9"/>
      </a:lt2>
      <a:accent1>
        <a:srgbClr val="797B7E"/>
      </a:accent1>
      <a:accent2>
        <a:srgbClr val="F96A1B"/>
      </a:accent2>
      <a:accent3>
        <a:srgbClr val="5B7377"/>
      </a:accent3>
      <a:accent4>
        <a:srgbClr val="7C984A"/>
      </a:accent4>
      <a:accent5>
        <a:srgbClr val="C2AD8D"/>
      </a:accent5>
      <a:accent6>
        <a:srgbClr val="506E94"/>
      </a:accent6>
      <a:hlink>
        <a:srgbClr val="5F5F5F"/>
      </a:hlink>
      <a:folHlink>
        <a:srgbClr val="969696"/>
      </a:folHlink>
    </a:clrScheme>
    <a:fontScheme name="Custom 3">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[TuNX3]BaoVeThuViec</Template>
  <TotalTime>1027</TotalTime>
  <Words>1258</Words>
  <Application>Microsoft Office PowerPoint</Application>
  <PresentationFormat>Widescreen</PresentationFormat>
  <Paragraphs>165</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Cambria Math</vt:lpstr>
      <vt:lpstr>Myriad Pro</vt:lpstr>
      <vt:lpstr>Myriad Pro Light</vt:lpstr>
      <vt:lpstr>Times New Roman</vt:lpstr>
      <vt:lpstr>Wingdings</vt:lpstr>
      <vt:lpstr>Theme1</vt:lpstr>
      <vt:lpstr>Báo cáo tháng 8</vt:lpstr>
      <vt:lpstr>Nội dung </vt:lpstr>
      <vt:lpstr>1. Chuẩn hóa dữ liệu</vt:lpstr>
      <vt:lpstr>1. Chuẩn hóa dữ liệu</vt:lpstr>
      <vt:lpstr>1. Chuẩn hóa dữ liệu</vt:lpstr>
      <vt:lpstr>2. Gradient Descent</vt:lpstr>
      <vt:lpstr>2. Gradient Descent</vt:lpstr>
      <vt:lpstr>Stochastic gradient descent</vt:lpstr>
      <vt:lpstr>Stochastic gradient descent</vt:lpstr>
      <vt:lpstr>Mini-batch gradient descent</vt:lpstr>
      <vt:lpstr>Momentum</vt:lpstr>
      <vt:lpstr>Nesterov accelerated gradient </vt:lpstr>
      <vt:lpstr>So sánh Momentum và NAG</vt:lpstr>
      <vt:lpstr>So sánh Momentum và NAG</vt:lpstr>
      <vt:lpstr>3. Cross Entropy cho bài toán Softmax Regression</vt:lpstr>
      <vt:lpstr>3. Cross Entropy cho bài toán Softmax Regression</vt:lpstr>
      <vt:lpstr>4. Multi-layer Perceptron</vt:lpstr>
      <vt:lpstr>Hàm kích hoạt: Sigmoid và tanh</vt:lpstr>
      <vt:lpstr>Hàm kích hoạt: Sigmoid và tanh</vt:lpstr>
      <vt:lpstr>Hàm kích hoạt: ReLU</vt:lpstr>
      <vt:lpstr>Hàm kích hoạt: Lưu ý</vt:lpstr>
      <vt:lpstr>Backpropagation</vt:lpstr>
      <vt:lpstr>Signal forward</vt:lpstr>
      <vt:lpstr>Error backward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haitm121</dc:creator>
  <cp:lastModifiedBy>Nguyen Hoang Vu Anh 20140128</cp:lastModifiedBy>
  <cp:revision>220</cp:revision>
  <dcterms:created xsi:type="dcterms:W3CDTF">2018-06-27T09:22:16Z</dcterms:created>
  <dcterms:modified xsi:type="dcterms:W3CDTF">2018-09-11T15:17:20Z</dcterms:modified>
</cp:coreProperties>
</file>